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2"/>
  </p:notesMasterIdLst>
  <p:handoutMasterIdLst>
    <p:handoutMasterId r:id="rId113"/>
  </p:handoutMasterIdLst>
  <p:sldIdLst>
    <p:sldId id="2180" r:id="rId2"/>
    <p:sldId id="2307" r:id="rId3"/>
    <p:sldId id="2700" r:id="rId4"/>
    <p:sldId id="2703" r:id="rId5"/>
    <p:sldId id="2705" r:id="rId6"/>
    <p:sldId id="2725" r:id="rId7"/>
    <p:sldId id="2706" r:id="rId8"/>
    <p:sldId id="2731" r:id="rId9"/>
    <p:sldId id="2697" r:id="rId10"/>
    <p:sldId id="2699" r:id="rId11"/>
    <p:sldId id="2515" r:id="rId12"/>
    <p:sldId id="2709" r:id="rId13"/>
    <p:sldId id="2713" r:id="rId14"/>
    <p:sldId id="2692" r:id="rId15"/>
    <p:sldId id="2694" r:id="rId16"/>
    <p:sldId id="2695" r:id="rId17"/>
    <p:sldId id="2311" r:id="rId18"/>
    <p:sldId id="2622" r:id="rId19"/>
    <p:sldId id="2623" r:id="rId20"/>
    <p:sldId id="2624" r:id="rId21"/>
    <p:sldId id="2626" r:id="rId22"/>
    <p:sldId id="2628" r:id="rId23"/>
    <p:sldId id="2629" r:id="rId24"/>
    <p:sldId id="2631" r:id="rId25"/>
    <p:sldId id="2632" r:id="rId26"/>
    <p:sldId id="2636" r:id="rId27"/>
    <p:sldId id="2637" r:id="rId28"/>
    <p:sldId id="2643" r:id="rId29"/>
    <p:sldId id="2644" r:id="rId30"/>
    <p:sldId id="2648" r:id="rId31"/>
    <p:sldId id="2646" r:id="rId32"/>
    <p:sldId id="2517" r:id="rId33"/>
    <p:sldId id="2344" r:id="rId34"/>
    <p:sldId id="2345" r:id="rId35"/>
    <p:sldId id="2662" r:id="rId36"/>
    <p:sldId id="2663" r:id="rId37"/>
    <p:sldId id="2658" r:id="rId38"/>
    <p:sldId id="2659" r:id="rId39"/>
    <p:sldId id="2660" r:id="rId40"/>
    <p:sldId id="2661" r:id="rId41"/>
    <p:sldId id="2664" r:id="rId42"/>
    <p:sldId id="2518" r:id="rId43"/>
    <p:sldId id="2649" r:id="rId44"/>
    <p:sldId id="2651" r:id="rId45"/>
    <p:sldId id="2652" r:id="rId46"/>
    <p:sldId id="2655" r:id="rId47"/>
    <p:sldId id="2314" r:id="rId48"/>
    <p:sldId id="2670" r:id="rId49"/>
    <p:sldId id="2671" r:id="rId50"/>
    <p:sldId id="2674" r:id="rId51"/>
    <p:sldId id="2668" r:id="rId52"/>
    <p:sldId id="2669" r:id="rId53"/>
    <p:sldId id="2676" r:id="rId54"/>
    <p:sldId id="2688" r:id="rId55"/>
    <p:sldId id="2677" r:id="rId56"/>
    <p:sldId id="2680" r:id="rId57"/>
    <p:sldId id="2681" r:id="rId58"/>
    <p:sldId id="2732" r:id="rId59"/>
    <p:sldId id="2684" r:id="rId60"/>
    <p:sldId id="2690" r:id="rId61"/>
    <p:sldId id="2689" r:id="rId62"/>
    <p:sldId id="2308" r:id="rId63"/>
    <p:sldId id="2588" r:id="rId64"/>
    <p:sldId id="2589" r:id="rId65"/>
    <p:sldId id="2590" r:id="rId66"/>
    <p:sldId id="2591" r:id="rId67"/>
    <p:sldId id="2592" r:id="rId68"/>
    <p:sldId id="2594" r:id="rId69"/>
    <p:sldId id="2596" r:id="rId70"/>
    <p:sldId id="2595" r:id="rId71"/>
    <p:sldId id="2597" r:id="rId72"/>
    <p:sldId id="2598" r:id="rId73"/>
    <p:sldId id="2601" r:id="rId74"/>
    <p:sldId id="2602" r:id="rId75"/>
    <p:sldId id="2639" r:id="rId76"/>
    <p:sldId id="2608" r:id="rId77"/>
    <p:sldId id="2609" r:id="rId78"/>
    <p:sldId id="2610" r:id="rId79"/>
    <p:sldId id="2613" r:id="rId80"/>
    <p:sldId id="2615" r:id="rId81"/>
    <p:sldId id="2616" r:id="rId82"/>
    <p:sldId id="2620" r:id="rId83"/>
    <p:sldId id="2621" r:id="rId84"/>
    <p:sldId id="2520" r:id="rId85"/>
    <p:sldId id="2573" r:id="rId86"/>
    <p:sldId id="2575" r:id="rId87"/>
    <p:sldId id="2576" r:id="rId88"/>
    <p:sldId id="2578" r:id="rId89"/>
    <p:sldId id="2579" r:id="rId90"/>
    <p:sldId id="2580" r:id="rId91"/>
    <p:sldId id="2581" r:id="rId92"/>
    <p:sldId id="2583" r:id="rId93"/>
    <p:sldId id="2584" r:id="rId94"/>
    <p:sldId id="2729" r:id="rId95"/>
    <p:sldId id="2535" r:id="rId96"/>
    <p:sldId id="2536" r:id="rId97"/>
    <p:sldId id="2538" r:id="rId98"/>
    <p:sldId id="2543" r:id="rId99"/>
    <p:sldId id="2550" r:id="rId100"/>
    <p:sldId id="2557" r:id="rId101"/>
    <p:sldId id="2559" r:id="rId102"/>
    <p:sldId id="2560" r:id="rId103"/>
    <p:sldId id="2563" r:id="rId104"/>
    <p:sldId id="2566" r:id="rId105"/>
    <p:sldId id="2571" r:id="rId106"/>
    <p:sldId id="2522" r:id="rId107"/>
    <p:sldId id="2717" r:id="rId108"/>
    <p:sldId id="2714" r:id="rId109"/>
    <p:sldId id="2719" r:id="rId110"/>
    <p:sldId id="2722" r:id="rId111"/>
  </p:sldIdLst>
  <p:sldSz cx="9144000" cy="6858000" type="screen4x3"/>
  <p:notesSz cx="6858000" cy="9144000"/>
  <p:defaultTextStyle>
    <a:defPPr>
      <a:defRPr lang="en-GB"/>
    </a:defPPr>
    <a:lvl1pPr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Standaardsectie" id="{9248D066-49CC-C04B-B037-0C062B9D9C51}">
          <p14:sldIdLst>
            <p14:sldId id="2180"/>
            <p14:sldId id="2307"/>
            <p14:sldId id="2700"/>
            <p14:sldId id="2703"/>
            <p14:sldId id="2705"/>
            <p14:sldId id="2725"/>
            <p14:sldId id="2706"/>
            <p14:sldId id="2731"/>
            <p14:sldId id="2697"/>
            <p14:sldId id="2699"/>
            <p14:sldId id="2515"/>
            <p14:sldId id="2709"/>
            <p14:sldId id="2713"/>
            <p14:sldId id="2692"/>
            <p14:sldId id="2694"/>
            <p14:sldId id="2695"/>
            <p14:sldId id="2311"/>
            <p14:sldId id="2622"/>
            <p14:sldId id="2623"/>
            <p14:sldId id="2624"/>
            <p14:sldId id="2626"/>
            <p14:sldId id="2628"/>
            <p14:sldId id="2629"/>
            <p14:sldId id="2631"/>
            <p14:sldId id="2632"/>
            <p14:sldId id="2636"/>
            <p14:sldId id="2637"/>
            <p14:sldId id="2643"/>
            <p14:sldId id="2644"/>
            <p14:sldId id="2648"/>
            <p14:sldId id="2646"/>
            <p14:sldId id="2517"/>
            <p14:sldId id="2344"/>
            <p14:sldId id="2345"/>
            <p14:sldId id="2662"/>
            <p14:sldId id="2663"/>
            <p14:sldId id="2658"/>
            <p14:sldId id="2659"/>
            <p14:sldId id="2660"/>
            <p14:sldId id="2661"/>
            <p14:sldId id="2664"/>
            <p14:sldId id="2518"/>
            <p14:sldId id="2649"/>
            <p14:sldId id="2651"/>
            <p14:sldId id="2652"/>
            <p14:sldId id="2655"/>
            <p14:sldId id="2314"/>
            <p14:sldId id="2670"/>
            <p14:sldId id="2671"/>
            <p14:sldId id="2674"/>
            <p14:sldId id="2668"/>
            <p14:sldId id="2669"/>
            <p14:sldId id="2676"/>
            <p14:sldId id="2688"/>
            <p14:sldId id="2677"/>
            <p14:sldId id="2680"/>
            <p14:sldId id="2681"/>
            <p14:sldId id="2732"/>
            <p14:sldId id="2684"/>
            <p14:sldId id="2690"/>
            <p14:sldId id="2689"/>
            <p14:sldId id="2308"/>
            <p14:sldId id="2588"/>
            <p14:sldId id="2589"/>
            <p14:sldId id="2590"/>
            <p14:sldId id="2591"/>
            <p14:sldId id="2592"/>
            <p14:sldId id="2594"/>
            <p14:sldId id="2596"/>
            <p14:sldId id="2595"/>
            <p14:sldId id="2597"/>
            <p14:sldId id="2598"/>
            <p14:sldId id="2601"/>
            <p14:sldId id="2602"/>
            <p14:sldId id="2639"/>
            <p14:sldId id="2608"/>
            <p14:sldId id="2609"/>
            <p14:sldId id="2610"/>
            <p14:sldId id="2613"/>
            <p14:sldId id="2615"/>
            <p14:sldId id="2616"/>
            <p14:sldId id="2620"/>
            <p14:sldId id="2621"/>
            <p14:sldId id="2520"/>
            <p14:sldId id="2573"/>
            <p14:sldId id="2575"/>
            <p14:sldId id="2576"/>
            <p14:sldId id="2578"/>
            <p14:sldId id="2579"/>
            <p14:sldId id="2580"/>
            <p14:sldId id="2581"/>
            <p14:sldId id="2583"/>
            <p14:sldId id="2584"/>
            <p14:sldId id="2729"/>
            <p14:sldId id="2535"/>
            <p14:sldId id="2536"/>
            <p14:sldId id="2538"/>
            <p14:sldId id="2543"/>
            <p14:sldId id="2550"/>
            <p14:sldId id="2557"/>
            <p14:sldId id="2559"/>
            <p14:sldId id="2560"/>
            <p14:sldId id="2563"/>
            <p14:sldId id="2566"/>
            <p14:sldId id="2571"/>
            <p14:sldId id="2522"/>
            <p14:sldId id="2717"/>
            <p14:sldId id="2714"/>
            <p14:sldId id="2719"/>
            <p14:sldId id="2722"/>
          </p14:sldIdLst>
        </p14:section>
        <p14:section name="Naamloze sectie" id="{B20469FF-4651-E641-AAA0-24B8C446FD3D}">
          <p14:sldIdLst/>
        </p14:section>
      </p14:sectionLst>
    </p:ext>
    <p:ext uri="{EFAFB233-063F-42B5-8137-9DF3F51BA10A}">
      <p15:sldGuideLst xmlns:p15="http://schemas.microsoft.com/office/powerpoint/2012/main">
        <p15:guide id="1" orient="horz" pos="2115"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61565"/>
  </p:normalViewPr>
  <p:slideViewPr>
    <p:cSldViewPr showGuides="1">
      <p:cViewPr varScale="1">
        <p:scale>
          <a:sx n="53" d="100"/>
          <a:sy n="53" d="100"/>
        </p:scale>
        <p:origin x="1709" y="53"/>
      </p:cViewPr>
      <p:guideLst>
        <p:guide orient="horz" pos="2115"/>
        <p:guide pos="2880"/>
      </p:guideLst>
    </p:cSldViewPr>
  </p:slideViewPr>
  <p:outlineViewPr>
    <p:cViewPr>
      <p:scale>
        <a:sx n="33" d="100"/>
        <a:sy n="33" d="100"/>
      </p:scale>
      <p:origin x="0" y="-15960"/>
    </p:cViewPr>
  </p:outlineViewPr>
  <p:notesTextViewPr>
    <p:cViewPr>
      <p:scale>
        <a:sx n="150" d="100"/>
        <a:sy n="150" d="100"/>
      </p:scale>
      <p:origin x="0" y="0"/>
    </p:cViewPr>
  </p:notesTextViewPr>
  <p:sorterViewPr>
    <p:cViewPr>
      <p:scale>
        <a:sx n="60" d="100"/>
        <a:sy n="60" d="100"/>
      </p:scale>
      <p:origin x="0" y="0"/>
    </p:cViewPr>
  </p:sorterViewPr>
  <p:notesViewPr>
    <p:cSldViewPr showGuides="1">
      <p:cViewPr varScale="1">
        <p:scale>
          <a:sx n="80" d="100"/>
          <a:sy n="80" d="100"/>
        </p:scale>
        <p:origin x="-174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41870240-DB53-DE4E-B6EB-2CF3F855D70A}"/>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499" name="Rectangle 3">
            <a:extLst>
              <a:ext uri="{FF2B5EF4-FFF2-40B4-BE49-F238E27FC236}">
                <a16:creationId xmlns:a16="http://schemas.microsoft.com/office/drawing/2014/main" id="{B240F32D-606A-9F41-AACD-03252B551F2C}"/>
              </a:ext>
            </a:extLst>
          </p:cNvPr>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charset="0"/>
                <a:ea typeface="ＭＳ Ｐゴシック" charset="0"/>
              </a:defRPr>
            </a:lvl1pPr>
          </a:lstStyle>
          <a:p>
            <a:pPr>
              <a:defRPr/>
            </a:pPr>
            <a:endParaRPr lang="nl-NL"/>
          </a:p>
        </p:txBody>
      </p:sp>
      <p:sp>
        <p:nvSpPr>
          <p:cNvPr id="362500" name="Rectangle 4">
            <a:extLst>
              <a:ext uri="{FF2B5EF4-FFF2-40B4-BE49-F238E27FC236}">
                <a16:creationId xmlns:a16="http://schemas.microsoft.com/office/drawing/2014/main" id="{7DF7F654-2C8B-1A41-9CCD-365987C25F50}"/>
              </a:ext>
            </a:extLst>
          </p:cNvPr>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501" name="Rectangle 5">
            <a:extLst>
              <a:ext uri="{FF2B5EF4-FFF2-40B4-BE49-F238E27FC236}">
                <a16:creationId xmlns:a16="http://schemas.microsoft.com/office/drawing/2014/main" id="{A912AD3A-E5BF-A741-80D9-7A2EB4DA424C}"/>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atin typeface="Times" pitchFamily="2" charset="0"/>
              </a:defRPr>
            </a:lvl1pPr>
          </a:lstStyle>
          <a:p>
            <a:fld id="{B19BE602-5B00-FC4C-AB41-CF2D557B276A}" type="slidenum">
              <a:rPr lang="nl-NL" altLang="nl-BE"/>
              <a:pPr/>
              <a:t>‹nr.›</a:t>
            </a:fld>
            <a:endParaRPr lang="nl-NL" altLang="nl-B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1BF036C-235B-4540-8BC7-28AAD4961AFE}"/>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5" name="Rectangle 3">
            <a:extLst>
              <a:ext uri="{FF2B5EF4-FFF2-40B4-BE49-F238E27FC236}">
                <a16:creationId xmlns:a16="http://schemas.microsoft.com/office/drawing/2014/main" id="{263AE628-D2CF-E641-AEF7-0E0D94F55F2C}"/>
              </a:ext>
            </a:extLst>
          </p:cNvPr>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defRPr>
            </a:lvl1pPr>
          </a:lstStyle>
          <a:p>
            <a:pPr>
              <a:defRPr/>
            </a:pPr>
            <a:endParaRPr lang="en-GB" altLang="nl-NL"/>
          </a:p>
        </p:txBody>
      </p:sp>
      <p:sp>
        <p:nvSpPr>
          <p:cNvPr id="13316" name="Rectangle 4">
            <a:extLst>
              <a:ext uri="{FF2B5EF4-FFF2-40B4-BE49-F238E27FC236}">
                <a16:creationId xmlns:a16="http://schemas.microsoft.com/office/drawing/2014/main" id="{00F6EBC9-F70B-5641-B982-BD55C058A9B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977084C7-2F19-E54F-950C-15F7519200DE}"/>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GB" altLang="nl-NL" noProof="0"/>
              <a:t>Click to edit Master text styles</a:t>
            </a:r>
          </a:p>
          <a:p>
            <a:pPr lvl="1"/>
            <a:r>
              <a:rPr lang="en-GB" altLang="nl-NL" noProof="0"/>
              <a:t>Second level</a:t>
            </a:r>
          </a:p>
          <a:p>
            <a:pPr lvl="2"/>
            <a:r>
              <a:rPr lang="en-GB" altLang="nl-NL" noProof="0"/>
              <a:t>Third level</a:t>
            </a:r>
          </a:p>
          <a:p>
            <a:pPr lvl="3"/>
            <a:r>
              <a:rPr lang="en-GB" altLang="nl-NL" noProof="0"/>
              <a:t>Fourth level</a:t>
            </a:r>
          </a:p>
          <a:p>
            <a:pPr lvl="4"/>
            <a:r>
              <a:rPr lang="en-GB" altLang="nl-NL" noProof="0"/>
              <a:t>Fifth level</a:t>
            </a:r>
          </a:p>
        </p:txBody>
      </p:sp>
      <p:sp>
        <p:nvSpPr>
          <p:cNvPr id="3078" name="Rectangle 6">
            <a:extLst>
              <a:ext uri="{FF2B5EF4-FFF2-40B4-BE49-F238E27FC236}">
                <a16:creationId xmlns:a16="http://schemas.microsoft.com/office/drawing/2014/main" id="{ADDB855D-56DE-0048-9D5D-70BE0B9385CD}"/>
              </a:ext>
            </a:extLst>
          </p:cNvPr>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9" name="Rectangle 7">
            <a:extLst>
              <a:ext uri="{FF2B5EF4-FFF2-40B4-BE49-F238E27FC236}">
                <a16:creationId xmlns:a16="http://schemas.microsoft.com/office/drawing/2014/main" id="{B7BC41E1-C9BC-BC40-89C2-81BD86FF1377}"/>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vl1pPr>
          </a:lstStyle>
          <a:p>
            <a:fld id="{13836C78-1C24-B647-93F4-B6291A2E4BE9}" type="slidenum">
              <a:rPr lang="en-GB" altLang="nl-NL"/>
              <a:pPr/>
              <a:t>‹nr.›</a:t>
            </a:fld>
            <a:endParaRPr lang="en-GB"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a:t>
            </a:fld>
            <a:endParaRPr lang="en-GB" altLang="nl-NL"/>
          </a:p>
        </p:txBody>
      </p:sp>
    </p:spTree>
    <p:extLst>
      <p:ext uri="{BB962C8B-B14F-4D97-AF65-F5344CB8AC3E}">
        <p14:creationId xmlns:p14="http://schemas.microsoft.com/office/powerpoint/2010/main" val="325381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Mahonia gracilipes </a:t>
            </a:r>
          </a:p>
          <a:p>
            <a:r>
              <a:rPr lang="nl-BE" dirty="0"/>
              <a:t>Berberisfamilie (Berberidaceae)</a:t>
            </a:r>
          </a:p>
          <a:p>
            <a:endParaRPr lang="nl-BE" dirty="0"/>
          </a:p>
          <a:p>
            <a:r>
              <a:rPr lang="nl-BE" dirty="0"/>
              <a:t>Een krachtige groeier, met zeer harde bladeren, en nu reeds volop met bloemknoppen, waarvan enkele al zijn geopend.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a:t>
            </a:fld>
            <a:endParaRPr lang="en-GB" altLang="nl-NL"/>
          </a:p>
        </p:txBody>
      </p:sp>
    </p:spTree>
    <p:extLst>
      <p:ext uri="{BB962C8B-B14F-4D97-AF65-F5344CB8AC3E}">
        <p14:creationId xmlns:p14="http://schemas.microsoft.com/office/powerpoint/2010/main" val="13061526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Lilium speciosum</a:t>
            </a:r>
          </a:p>
          <a:p>
            <a:r>
              <a:rPr lang="nl-BE" dirty="0"/>
              <a:t>Leliefamilie (Liliaceae)</a:t>
            </a:r>
          </a:p>
          <a:p>
            <a:endParaRPr lang="nl-BE" dirty="0"/>
          </a:p>
          <a:p>
            <a:r>
              <a:rPr lang="nl-BE" dirty="0"/>
              <a:t>Het epitheton “</a:t>
            </a:r>
            <a:r>
              <a:rPr lang="nl-BE" i="1" dirty="0"/>
              <a:t>speciosum</a:t>
            </a:r>
            <a:r>
              <a:rPr lang="nl-BE" dirty="0"/>
              <a:t>” staat voor “bijzonder mooi”, en daar kunnen we de auteur goed volgen.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104</a:t>
            </a:fld>
            <a:endParaRPr lang="en-GB" altLang="nl-NL"/>
          </a:p>
        </p:txBody>
      </p:sp>
    </p:spTree>
    <p:extLst>
      <p:ext uri="{BB962C8B-B14F-4D97-AF65-F5344CB8AC3E}">
        <p14:creationId xmlns:p14="http://schemas.microsoft.com/office/powerpoint/2010/main" val="37992902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Cylindropuntia imbricata </a:t>
            </a:r>
          </a:p>
          <a:p>
            <a:r>
              <a:rPr lang="nl-BE" dirty="0"/>
              <a:t>Cactusfamilie (Cactaceae)</a:t>
            </a:r>
          </a:p>
          <a:p>
            <a:endParaRPr lang="nl-BE" dirty="0"/>
          </a:p>
          <a:p>
            <a:r>
              <a:rPr lang="nl-BE" dirty="0"/>
              <a:t>Intussen is deze plant flink gaan uitgroeien, in de buitenlucht, maar wel met winterbeschutting tegen de regen.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105</a:t>
            </a:fld>
            <a:endParaRPr lang="en-GB" altLang="nl-NL"/>
          </a:p>
        </p:txBody>
      </p:sp>
    </p:spTree>
    <p:extLst>
      <p:ext uri="{BB962C8B-B14F-4D97-AF65-F5344CB8AC3E}">
        <p14:creationId xmlns:p14="http://schemas.microsoft.com/office/powerpoint/2010/main" val="8742271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106</a:t>
            </a:fld>
            <a:endParaRPr lang="en-GB" altLang="nl-NL"/>
          </a:p>
        </p:txBody>
      </p:sp>
    </p:spTree>
    <p:extLst>
      <p:ext uri="{BB962C8B-B14F-4D97-AF65-F5344CB8AC3E}">
        <p14:creationId xmlns:p14="http://schemas.microsoft.com/office/powerpoint/2010/main" val="24271249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Dipteronia dyerana</a:t>
            </a:r>
          </a:p>
          <a:p>
            <a:r>
              <a:rPr lang="nl-BE" dirty="0"/>
              <a:t>Zeepbesfamilie (Sapindaceae)</a:t>
            </a:r>
          </a:p>
          <a:p>
            <a:endParaRPr lang="nl-BE" dirty="0"/>
          </a:p>
          <a:p>
            <a:r>
              <a:rPr lang="nl-BE" dirty="0"/>
              <a:t>Tot besluit tonen we hier een unieke soort, uit ZO Yunnan (China), waarover de auteur, Augustine Henry schrijft: </a:t>
            </a:r>
          </a:p>
          <a:p>
            <a:r>
              <a:rPr lang="nl-BE" dirty="0"/>
              <a:t>“… occurring as a small tree 10 feet high. It possibly attains much larger dimensions, as in China many trees which grow to a great size, flower at an early period.”</a:t>
            </a:r>
          </a:p>
          <a:p>
            <a:r>
              <a:rPr lang="nl-BE" dirty="0"/>
              <a:t>De bloei is telkens terminaal op de hoofdas, waardoor valse dichotomie ontstaat.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107</a:t>
            </a:fld>
            <a:endParaRPr lang="en-GB" altLang="nl-NL"/>
          </a:p>
        </p:txBody>
      </p:sp>
    </p:spTree>
    <p:extLst>
      <p:ext uri="{BB962C8B-B14F-4D97-AF65-F5344CB8AC3E}">
        <p14:creationId xmlns:p14="http://schemas.microsoft.com/office/powerpoint/2010/main" val="303783621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Dipteronia dyerana</a:t>
            </a:r>
          </a:p>
          <a:p>
            <a:r>
              <a:rPr lang="nl-BE" dirty="0"/>
              <a:t>Zeepbesfamilie (Sapindaceae)</a:t>
            </a:r>
          </a:p>
          <a:p>
            <a:endParaRPr lang="nl-BE" dirty="0"/>
          </a:p>
          <a:p>
            <a:r>
              <a:rPr lang="nl-BE" dirty="0"/>
              <a:t>Tot besluit tonen we hier een unieke soort, uit ZO Yunnan (China), waarover de auteur, Augustine Henry schrijft: </a:t>
            </a:r>
          </a:p>
          <a:p>
            <a:r>
              <a:rPr lang="nl-BE" dirty="0"/>
              <a:t>“… occurring as a small tree 10 feet high. It possibly attains much larger dimensions, as in China many trees which grow to a great size, flower at an early period.”</a:t>
            </a:r>
          </a:p>
          <a:p>
            <a:r>
              <a:rPr lang="nl-BE" dirty="0"/>
              <a:t>De bloei is telkens terminaal op de hoofdas, waardoor valse dichotomie ontstaat. </a:t>
            </a:r>
          </a:p>
          <a:p>
            <a:r>
              <a:rPr lang="nl-BE" dirty="0"/>
              <a:t>Dit jaar is de boom zelfs tot vruchtzetting gekomen.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108</a:t>
            </a:fld>
            <a:endParaRPr lang="en-GB" altLang="nl-NL"/>
          </a:p>
        </p:txBody>
      </p:sp>
    </p:spTree>
    <p:extLst>
      <p:ext uri="{BB962C8B-B14F-4D97-AF65-F5344CB8AC3E}">
        <p14:creationId xmlns:p14="http://schemas.microsoft.com/office/powerpoint/2010/main" val="369164086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Dipteronia dyerana</a:t>
            </a:r>
          </a:p>
          <a:p>
            <a:r>
              <a:rPr lang="nl-BE" dirty="0"/>
              <a:t>Zeepbesfamilie (Sapindaceae)</a:t>
            </a:r>
          </a:p>
          <a:p>
            <a:endParaRPr lang="nl-BE" dirty="0"/>
          </a:p>
          <a:p>
            <a:r>
              <a:rPr lang="nl-BE" dirty="0"/>
              <a:t>Tot besluit tonen we hier een unieke soort, uit ZO Yunnan (China), waarover de auteur, Augustine Henry schrijft: </a:t>
            </a:r>
          </a:p>
          <a:p>
            <a:r>
              <a:rPr lang="nl-BE" dirty="0"/>
              <a:t>“… occurring as a small tree 10 feet high. It possibly attains much larger dimensions, as in China many trees which grow to a great size, flower at an early period.”</a:t>
            </a:r>
          </a:p>
          <a:p>
            <a:r>
              <a:rPr lang="nl-BE" dirty="0"/>
              <a:t>De bloei is telkens terminaal op de hoofdas, waardoor valse dichotomie ontstaat. </a:t>
            </a:r>
          </a:p>
          <a:p>
            <a:r>
              <a:rPr lang="nl-BE" dirty="0"/>
              <a:t>Dit jaar is de boom zelfs tot vruchtzetting gekomen. </a:t>
            </a:r>
          </a:p>
          <a:p>
            <a:r>
              <a:rPr lang="nl-BE" dirty="0"/>
              <a:t>De vruchten bestaan in principe uit twee delen, die elk kunnen uitgroeien tot een grote, ronde schijf. Meestal is er maar een van de twee die volkomen uitrijpt.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109</a:t>
            </a:fld>
            <a:endParaRPr lang="en-GB" altLang="nl-NL"/>
          </a:p>
        </p:txBody>
      </p:sp>
    </p:spTree>
    <p:extLst>
      <p:ext uri="{BB962C8B-B14F-4D97-AF65-F5344CB8AC3E}">
        <p14:creationId xmlns:p14="http://schemas.microsoft.com/office/powerpoint/2010/main" val="16752389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Dipteronia dyerana </a:t>
            </a:r>
          </a:p>
          <a:p>
            <a:r>
              <a:rPr lang="nl-BE" dirty="0"/>
              <a:t>Zeepbesfamilie (Sapindaceae)</a:t>
            </a:r>
          </a:p>
          <a:p>
            <a:endParaRPr lang="nl-BE" dirty="0"/>
          </a:p>
          <a:p>
            <a:r>
              <a:rPr lang="nl-BE" dirty="0"/>
              <a:t>Tot besluit tonen we hier een unieke soort, uit ZO Yunnan (China), waarover de auteur, Augustine Henry schrijft: </a:t>
            </a:r>
          </a:p>
          <a:p>
            <a:r>
              <a:rPr lang="nl-BE" dirty="0"/>
              <a:t>“… occurring as a small tree 10 feet high. It possibly attains much larger dimensions, as in China many trees which grow to a great size, flower at an early period.”</a:t>
            </a:r>
          </a:p>
          <a:p>
            <a:r>
              <a:rPr lang="nl-BE" dirty="0"/>
              <a:t>De bloei is telkens terminaal op de hoofdas, waardoor valse dichotomie ontstaat. </a:t>
            </a:r>
          </a:p>
          <a:p>
            <a:r>
              <a:rPr lang="nl-BE" dirty="0"/>
              <a:t>Dit jaar is de boom zelfs tot vruchtzetting gekomen. </a:t>
            </a:r>
          </a:p>
          <a:p>
            <a:r>
              <a:rPr lang="nl-BE" dirty="0"/>
              <a:t>De vruchten bestaan in principe uit twee delen, die elk kunnen uitgroeien tot een grote, ronde schijf. Meestal is er maar een van de twee die volkomen uitrijpt.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110</a:t>
            </a:fld>
            <a:endParaRPr lang="en-GB" altLang="nl-NL"/>
          </a:p>
        </p:txBody>
      </p:sp>
    </p:spTree>
    <p:extLst>
      <p:ext uri="{BB962C8B-B14F-4D97-AF65-F5344CB8AC3E}">
        <p14:creationId xmlns:p14="http://schemas.microsoft.com/office/powerpoint/2010/main" val="1062350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Mahonia gracilipes </a:t>
            </a:r>
          </a:p>
          <a:p>
            <a:r>
              <a:rPr lang="nl-BE" dirty="0"/>
              <a:t>Berberisfamilie (Berberidaceae)</a:t>
            </a:r>
          </a:p>
          <a:p>
            <a:endParaRPr lang="nl-BE" dirty="0"/>
          </a:p>
          <a:p>
            <a:r>
              <a:rPr lang="nl-BE" dirty="0"/>
              <a:t>Een krachtige groeier, met zeer harde bladeren, en nu reeds volop met bloemknoppen, waarvan enkele al zijn geopend.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a:t>
            </a:fld>
            <a:endParaRPr lang="en-GB" altLang="nl-NL"/>
          </a:p>
        </p:txBody>
      </p:sp>
    </p:spTree>
    <p:extLst>
      <p:ext uri="{BB962C8B-B14F-4D97-AF65-F5344CB8AC3E}">
        <p14:creationId xmlns:p14="http://schemas.microsoft.com/office/powerpoint/2010/main" val="1791695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Clerodendrum trichotomum </a:t>
            </a:r>
          </a:p>
          <a:p>
            <a:r>
              <a:rPr lang="nl-BE" dirty="0"/>
              <a:t>Lipbloemenfamilie (Lamiaceae)</a:t>
            </a:r>
          </a:p>
          <a:p>
            <a:endParaRPr lang="nl-BE" dirty="0"/>
          </a:p>
          <a:p>
            <a:r>
              <a:rPr lang="nl-BE" dirty="0"/>
              <a:t>Een zeer flinke en veroverende plant, die ook hier opschiet met vrij talrijke wortelscheuten.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a:t>
            </a:fld>
            <a:endParaRPr lang="en-GB" altLang="nl-NL"/>
          </a:p>
        </p:txBody>
      </p:sp>
    </p:spTree>
    <p:extLst>
      <p:ext uri="{BB962C8B-B14F-4D97-AF65-F5344CB8AC3E}">
        <p14:creationId xmlns:p14="http://schemas.microsoft.com/office/powerpoint/2010/main" val="105518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Clerodendrum trichotomum </a:t>
            </a:r>
          </a:p>
          <a:p>
            <a:r>
              <a:rPr lang="nl-BE" dirty="0"/>
              <a:t>Lipbloemenfamilie (Lamiaceae)</a:t>
            </a:r>
          </a:p>
          <a:p>
            <a:endParaRPr lang="nl-BE" dirty="0"/>
          </a:p>
          <a:p>
            <a:r>
              <a:rPr lang="nl-BE" dirty="0"/>
              <a:t>En daarenboven met bijzonder fraai gevormde bloemen, nietwaar.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15</a:t>
            </a:fld>
            <a:endParaRPr lang="en-GB" altLang="nl-NL"/>
          </a:p>
        </p:txBody>
      </p:sp>
    </p:spTree>
    <p:extLst>
      <p:ext uri="{BB962C8B-B14F-4D97-AF65-F5344CB8AC3E}">
        <p14:creationId xmlns:p14="http://schemas.microsoft.com/office/powerpoint/2010/main" val="3827641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Clerodendrum trichotomum </a:t>
            </a:r>
          </a:p>
          <a:p>
            <a:r>
              <a:rPr lang="nl-BE" dirty="0"/>
              <a:t>Lipbloemenfamilie (Lamiaceae)</a:t>
            </a:r>
          </a:p>
          <a:p>
            <a:endParaRPr lang="nl-BE" dirty="0"/>
          </a:p>
          <a:p>
            <a:r>
              <a:rPr lang="nl-BE" dirty="0"/>
              <a:t>En daarenboven met bijzonder fraai gevormde bloemen, nietwaar.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16</a:t>
            </a:fld>
            <a:endParaRPr lang="en-GB" altLang="nl-NL"/>
          </a:p>
        </p:txBody>
      </p:sp>
    </p:spTree>
    <p:extLst>
      <p:ext uri="{BB962C8B-B14F-4D97-AF65-F5344CB8AC3E}">
        <p14:creationId xmlns:p14="http://schemas.microsoft.com/office/powerpoint/2010/main" val="2535113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17</a:t>
            </a:fld>
            <a:endParaRPr lang="en-GB" altLang="nl-NL"/>
          </a:p>
        </p:txBody>
      </p:sp>
    </p:spTree>
    <p:extLst>
      <p:ext uri="{BB962C8B-B14F-4D97-AF65-F5344CB8AC3E}">
        <p14:creationId xmlns:p14="http://schemas.microsoft.com/office/powerpoint/2010/main" val="4186020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Dwergpalm (Chamaerops humilis)</a:t>
            </a:r>
          </a:p>
          <a:p>
            <a:r>
              <a:rPr lang="nl-BE" dirty="0"/>
              <a:t>Palmenfamilie (Arecaceae)</a:t>
            </a:r>
          </a:p>
          <a:p>
            <a:endParaRPr lang="nl-BE" dirty="0"/>
          </a:p>
          <a:p>
            <a:r>
              <a:rPr lang="nl-BE" dirty="0"/>
              <a:t>Bij het Palmarium horen palmen aan de ingang, zo dacht Olivier, en dat is zeer terecht. </a:t>
            </a:r>
          </a:p>
          <a:p>
            <a:r>
              <a:rPr lang="nl-BE" dirty="0"/>
              <a:t>Volwassen exemplaren van deze soort zijn goed bestand tegen onze winters, voor zover ze niet uitzonderlijk koud zouden worden.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18</a:t>
            </a:fld>
            <a:endParaRPr lang="en-GB" altLang="nl-NL"/>
          </a:p>
        </p:txBody>
      </p:sp>
    </p:spTree>
    <p:extLst>
      <p:ext uri="{BB962C8B-B14F-4D97-AF65-F5344CB8AC3E}">
        <p14:creationId xmlns:p14="http://schemas.microsoft.com/office/powerpoint/2010/main" val="829204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Dwergpalm (Chamaerops humilis)</a:t>
            </a:r>
          </a:p>
          <a:p>
            <a:r>
              <a:rPr lang="nl-BE" dirty="0"/>
              <a:t>Palmenfamilie (Arecaceae)</a:t>
            </a:r>
          </a:p>
          <a:p>
            <a:endParaRPr lang="nl-BE" dirty="0"/>
          </a:p>
          <a:p>
            <a:r>
              <a:rPr lang="nl-BE" dirty="0"/>
              <a:t>Bij het Palmarium horen palmen aan de ingang, zo dacht Olivier, en dat is zeer terecht. </a:t>
            </a:r>
          </a:p>
          <a:p>
            <a:r>
              <a:rPr lang="nl-BE" dirty="0"/>
              <a:t>Volwassen exemplaren van deze soort zijn goed bestand tegen onze winters, voor zover ze niet uitzonderlijk koud zouden worden.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19</a:t>
            </a:fld>
            <a:endParaRPr lang="en-GB" altLang="nl-NL"/>
          </a:p>
        </p:txBody>
      </p:sp>
    </p:spTree>
    <p:extLst>
      <p:ext uri="{BB962C8B-B14F-4D97-AF65-F5344CB8AC3E}">
        <p14:creationId xmlns:p14="http://schemas.microsoft.com/office/powerpoint/2010/main" val="3355229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Fuchsia paniculata </a:t>
            </a:r>
          </a:p>
          <a:p>
            <a:r>
              <a:rPr lang="nl-BE" dirty="0"/>
              <a:t>Teunisbloemfamilie (Onagraceae)</a:t>
            </a:r>
          </a:p>
          <a:p>
            <a:endParaRPr lang="nl-BE" dirty="0"/>
          </a:p>
          <a:p>
            <a:r>
              <a:rPr lang="nl-BE" dirty="0"/>
              <a:t>Hier komen drie bloeiende </a:t>
            </a:r>
            <a:r>
              <a:rPr lang="nl-BE" i="1" dirty="0"/>
              <a:t>Fuchsia-</a:t>
            </a:r>
            <a:r>
              <a:rPr lang="nl-BE" dirty="0"/>
              <a:t>soorten aan bod.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20</a:t>
            </a:fld>
            <a:endParaRPr lang="en-GB" altLang="nl-NL"/>
          </a:p>
        </p:txBody>
      </p:sp>
    </p:spTree>
    <p:extLst>
      <p:ext uri="{BB962C8B-B14F-4D97-AF65-F5344CB8AC3E}">
        <p14:creationId xmlns:p14="http://schemas.microsoft.com/office/powerpoint/2010/main" val="3536816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Fuchsia paniculata </a:t>
            </a:r>
          </a:p>
          <a:p>
            <a:r>
              <a:rPr lang="nl-BE" dirty="0"/>
              <a:t>Teunisbloemfamilie (Onagraceae)</a:t>
            </a:r>
          </a:p>
          <a:p>
            <a:endParaRPr lang="nl-BE" dirty="0"/>
          </a:p>
          <a:p>
            <a:r>
              <a:rPr lang="nl-BE" dirty="0"/>
              <a:t>Hier komen drie bloeiende </a:t>
            </a:r>
            <a:r>
              <a:rPr lang="nl-BE" i="1" dirty="0"/>
              <a:t>Fuchsia-</a:t>
            </a:r>
            <a:r>
              <a:rPr lang="nl-BE" dirty="0"/>
              <a:t>soorten aan bod.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21</a:t>
            </a:fld>
            <a:endParaRPr lang="en-GB" altLang="nl-NL"/>
          </a:p>
        </p:txBody>
      </p:sp>
    </p:spTree>
    <p:extLst>
      <p:ext uri="{BB962C8B-B14F-4D97-AF65-F5344CB8AC3E}">
        <p14:creationId xmlns:p14="http://schemas.microsoft.com/office/powerpoint/2010/main" val="1932878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Cyprisch zeepkruid (Saponaria cypria)</a:t>
            </a:r>
          </a:p>
          <a:p>
            <a:r>
              <a:rPr lang="nl-BE" dirty="0"/>
              <a:t>Anjerfamilie (Caryophyllaceae)</a:t>
            </a:r>
          </a:p>
          <a:p>
            <a:endParaRPr lang="nl-BE" dirty="0"/>
          </a:p>
          <a:p>
            <a:r>
              <a:rPr lang="nl-BE" dirty="0"/>
              <a:t>Zeepkruid is herkenbaar door de bloembouw: de bloem is niet omgeven door bracteeën, de kelk is vergroeid en langwerpig cylindrisch, de kroonbladen dragen kleine schubjes aan de voet van de zoom, en er zijn twee stijlen. </a:t>
            </a:r>
          </a:p>
          <a:p>
            <a:r>
              <a:rPr lang="nl-BE" dirty="0"/>
              <a:t>En deze soort groeit enkel op Cyprus…</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a:t>
            </a:fld>
            <a:endParaRPr lang="en-GB" altLang="nl-NL"/>
          </a:p>
        </p:txBody>
      </p:sp>
    </p:spTree>
    <p:extLst>
      <p:ext uri="{BB962C8B-B14F-4D97-AF65-F5344CB8AC3E}">
        <p14:creationId xmlns:p14="http://schemas.microsoft.com/office/powerpoint/2010/main" val="795593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Fuchsia triphylla </a:t>
            </a:r>
          </a:p>
          <a:p>
            <a:r>
              <a:rPr lang="nl-BE" dirty="0"/>
              <a:t>Teunisbloemfamilie (Onagraceae)</a:t>
            </a:r>
          </a:p>
          <a:p>
            <a:endParaRPr lang="nl-BE" dirty="0"/>
          </a:p>
          <a:p>
            <a:r>
              <a:rPr lang="nl-BE" dirty="0"/>
              <a:t>Hier komen drie bloeiende </a:t>
            </a:r>
            <a:r>
              <a:rPr lang="nl-BE" i="1" dirty="0"/>
              <a:t>Fuchsia-</a:t>
            </a:r>
            <a:r>
              <a:rPr lang="nl-BE" dirty="0"/>
              <a:t>soorten aan bod.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22</a:t>
            </a:fld>
            <a:endParaRPr lang="en-GB" altLang="nl-NL"/>
          </a:p>
        </p:txBody>
      </p:sp>
    </p:spTree>
    <p:extLst>
      <p:ext uri="{BB962C8B-B14F-4D97-AF65-F5344CB8AC3E}">
        <p14:creationId xmlns:p14="http://schemas.microsoft.com/office/powerpoint/2010/main" val="163890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Fuchsia triphylla </a:t>
            </a:r>
          </a:p>
          <a:p>
            <a:r>
              <a:rPr lang="nl-BE" dirty="0"/>
              <a:t>Teunisbloemfamilie (Onagraceae)</a:t>
            </a:r>
          </a:p>
          <a:p>
            <a:endParaRPr lang="nl-BE" dirty="0"/>
          </a:p>
          <a:p>
            <a:r>
              <a:rPr lang="nl-BE" dirty="0"/>
              <a:t>Hier komen drie bloeiende </a:t>
            </a:r>
            <a:r>
              <a:rPr lang="nl-BE" i="1" dirty="0"/>
              <a:t>Fuchsia-</a:t>
            </a:r>
            <a:r>
              <a:rPr lang="nl-BE" dirty="0"/>
              <a:t>soorten aan bod.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23</a:t>
            </a:fld>
            <a:endParaRPr lang="en-GB" altLang="nl-NL"/>
          </a:p>
        </p:txBody>
      </p:sp>
    </p:spTree>
    <p:extLst>
      <p:ext uri="{BB962C8B-B14F-4D97-AF65-F5344CB8AC3E}">
        <p14:creationId xmlns:p14="http://schemas.microsoft.com/office/powerpoint/2010/main" val="2502943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Fuchsia regia subsp. reitzii </a:t>
            </a:r>
          </a:p>
          <a:p>
            <a:r>
              <a:rPr lang="nl-BE" dirty="0"/>
              <a:t>Teunisbloemfamilie (Onagraceae)</a:t>
            </a:r>
          </a:p>
          <a:p>
            <a:endParaRPr lang="nl-BE" dirty="0"/>
          </a:p>
          <a:p>
            <a:r>
              <a:rPr lang="nl-BE" dirty="0"/>
              <a:t>Hier komen drie bloeiende </a:t>
            </a:r>
            <a:r>
              <a:rPr lang="nl-BE" i="1" dirty="0"/>
              <a:t>Fuchsia-</a:t>
            </a:r>
            <a:r>
              <a:rPr lang="nl-BE" dirty="0"/>
              <a:t>soorten aan bod.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24</a:t>
            </a:fld>
            <a:endParaRPr lang="en-GB" altLang="nl-NL"/>
          </a:p>
        </p:txBody>
      </p:sp>
    </p:spTree>
    <p:extLst>
      <p:ext uri="{BB962C8B-B14F-4D97-AF65-F5344CB8AC3E}">
        <p14:creationId xmlns:p14="http://schemas.microsoft.com/office/powerpoint/2010/main" val="3343992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Fuchsia regia subsp. reitzii </a:t>
            </a:r>
          </a:p>
          <a:p>
            <a:r>
              <a:rPr lang="nl-BE" dirty="0"/>
              <a:t>Teunisbloemfamilie (Onagraceae)</a:t>
            </a:r>
          </a:p>
          <a:p>
            <a:endParaRPr lang="nl-BE" dirty="0"/>
          </a:p>
          <a:p>
            <a:r>
              <a:rPr lang="nl-BE" dirty="0"/>
              <a:t>Hier komen drie bloeiende </a:t>
            </a:r>
            <a:r>
              <a:rPr lang="nl-BE" i="1" dirty="0"/>
              <a:t>Fuchsia-</a:t>
            </a:r>
            <a:r>
              <a:rPr lang="nl-BE" dirty="0"/>
              <a:t>soorten aan bod.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25</a:t>
            </a:fld>
            <a:endParaRPr lang="en-GB" altLang="nl-NL"/>
          </a:p>
        </p:txBody>
      </p:sp>
    </p:spTree>
    <p:extLst>
      <p:ext uri="{BB962C8B-B14F-4D97-AF65-F5344CB8AC3E}">
        <p14:creationId xmlns:p14="http://schemas.microsoft.com/office/powerpoint/2010/main" val="2052549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Lotus jacobaeus </a:t>
            </a:r>
          </a:p>
          <a:p>
            <a:r>
              <a:rPr lang="nl-BE" dirty="0"/>
              <a:t>Vlinderbloemenfamilie (Fabaceae)</a:t>
            </a:r>
          </a:p>
          <a:p>
            <a:endParaRPr lang="nl-BE" dirty="0"/>
          </a:p>
          <a:p>
            <a:r>
              <a:rPr lang="nl-BE" dirty="0"/>
              <a:t>Opnieuw deze soort, die reeds eerder was getoond (in de virtuele rondleiding van september 2020), maar nu in volle groei en bloei, te danken aan deze natte zomer. </a:t>
            </a:r>
          </a:p>
          <a:p>
            <a:r>
              <a:rPr lang="nl-BE" dirty="0"/>
              <a:t>Let even op de gele topjes van de kiel!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26</a:t>
            </a:fld>
            <a:endParaRPr lang="en-GB" altLang="nl-NL"/>
          </a:p>
        </p:txBody>
      </p:sp>
    </p:spTree>
    <p:extLst>
      <p:ext uri="{BB962C8B-B14F-4D97-AF65-F5344CB8AC3E}">
        <p14:creationId xmlns:p14="http://schemas.microsoft.com/office/powerpoint/2010/main" val="3291384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Lotus jacobaeus </a:t>
            </a:r>
          </a:p>
          <a:p>
            <a:r>
              <a:rPr lang="nl-BE" dirty="0"/>
              <a:t>Vlinderbloemenfamilie (Fabaceae)</a:t>
            </a:r>
          </a:p>
          <a:p>
            <a:endParaRPr lang="nl-BE" dirty="0"/>
          </a:p>
          <a:p>
            <a:r>
              <a:rPr lang="nl-BE" dirty="0"/>
              <a:t>Opnieuw deze soort, die reeds eerder was getoond (in de virtuele rondleiding van september 2020), maar nu in volle groei en bloei, te danken aan deze natte zomer. </a:t>
            </a:r>
          </a:p>
          <a:p>
            <a:r>
              <a:rPr lang="nl-BE" dirty="0"/>
              <a:t>Let even op de gele topjes van de kiel!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27</a:t>
            </a:fld>
            <a:endParaRPr lang="en-GB" altLang="nl-NL"/>
          </a:p>
        </p:txBody>
      </p:sp>
    </p:spTree>
    <p:extLst>
      <p:ext uri="{BB962C8B-B14F-4D97-AF65-F5344CB8AC3E}">
        <p14:creationId xmlns:p14="http://schemas.microsoft.com/office/powerpoint/2010/main" val="3076199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Magentakers (Syzygium paniculatum)</a:t>
            </a:r>
          </a:p>
          <a:p>
            <a:r>
              <a:rPr lang="nl-BE" dirty="0"/>
              <a:t>Mirtefamilie (Myrtaceae)</a:t>
            </a:r>
          </a:p>
          <a:p>
            <a:endParaRPr lang="nl-BE" dirty="0"/>
          </a:p>
          <a:p>
            <a:r>
              <a:rPr lang="nl-BE" dirty="0"/>
              <a:t>Bij de bloei herkennen we de typische bouw bij veel leden van deze familie, met een kroon die snel afvalt en de talrijke fel gekleurde meeldraden die de taak overnemen.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28</a:t>
            </a:fld>
            <a:endParaRPr lang="en-GB" altLang="nl-NL"/>
          </a:p>
        </p:txBody>
      </p:sp>
    </p:spTree>
    <p:extLst>
      <p:ext uri="{BB962C8B-B14F-4D97-AF65-F5344CB8AC3E}">
        <p14:creationId xmlns:p14="http://schemas.microsoft.com/office/powerpoint/2010/main" val="3766478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Magentakers (Syzygium paniculatum)</a:t>
            </a:r>
          </a:p>
          <a:p>
            <a:r>
              <a:rPr lang="nl-BE" dirty="0"/>
              <a:t>Mirtefamilie (Myrtaceae)</a:t>
            </a:r>
          </a:p>
          <a:p>
            <a:endParaRPr lang="nl-BE" dirty="0"/>
          </a:p>
          <a:p>
            <a:r>
              <a:rPr lang="nl-BE" dirty="0"/>
              <a:t>Bij de bloei herkennen we de typische bouw bij veel leden van deze familie, met een kroon die snel afvalt en de talrijke fel gekleurde meeldraden die de taak overnemen. </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29</a:t>
            </a:fld>
            <a:endParaRPr lang="en-GB" altLang="nl-NL"/>
          </a:p>
        </p:txBody>
      </p:sp>
    </p:spTree>
    <p:extLst>
      <p:ext uri="{BB962C8B-B14F-4D97-AF65-F5344CB8AC3E}">
        <p14:creationId xmlns:p14="http://schemas.microsoft.com/office/powerpoint/2010/main" val="2375388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Clerodendrum rotundifolium </a:t>
            </a:r>
          </a:p>
          <a:p>
            <a:r>
              <a:rPr lang="nl-BE" dirty="0"/>
              <a:t>Lipbloemenfamilie (Lamiaceae)</a:t>
            </a:r>
          </a:p>
          <a:p>
            <a:endParaRPr lang="nl-BE" dirty="0"/>
          </a:p>
          <a:p>
            <a:r>
              <a:rPr lang="nl-BE" dirty="0"/>
              <a:t>Een tweede soort </a:t>
            </a:r>
            <a:r>
              <a:rPr lang="nl-BE" i="1" dirty="0"/>
              <a:t>Clerodendrum</a:t>
            </a:r>
            <a:r>
              <a:rPr lang="nl-BE" dirty="0"/>
              <a:t>, met zeer gelijkaardige bloembouw, maar hier met prachtige zwarte takken, afgezet tegenover de witte bloemen.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30</a:t>
            </a:fld>
            <a:endParaRPr lang="en-GB" altLang="nl-NL"/>
          </a:p>
        </p:txBody>
      </p:sp>
    </p:spTree>
    <p:extLst>
      <p:ext uri="{BB962C8B-B14F-4D97-AF65-F5344CB8AC3E}">
        <p14:creationId xmlns:p14="http://schemas.microsoft.com/office/powerpoint/2010/main" val="1155944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Clerodendrum rotundifolium </a:t>
            </a:r>
          </a:p>
          <a:p>
            <a:r>
              <a:rPr lang="nl-BE" dirty="0"/>
              <a:t>Lipbloemenfamilie (Lamiaceae)</a:t>
            </a:r>
          </a:p>
          <a:p>
            <a:endParaRPr lang="nl-BE" dirty="0"/>
          </a:p>
          <a:p>
            <a:r>
              <a:rPr lang="nl-BE" dirty="0"/>
              <a:t>Een tweede soort </a:t>
            </a:r>
            <a:r>
              <a:rPr lang="nl-BE" i="1" dirty="0"/>
              <a:t>Clerodendrum</a:t>
            </a:r>
            <a:r>
              <a:rPr lang="nl-BE" dirty="0"/>
              <a:t>, met zeer gelijkaardige bloembouw, maar hier met prachtige zwarte takken, afgezet tegenover de witte bloemen.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31</a:t>
            </a:fld>
            <a:endParaRPr lang="en-GB" altLang="nl-NL"/>
          </a:p>
        </p:txBody>
      </p:sp>
    </p:spTree>
    <p:extLst>
      <p:ext uri="{BB962C8B-B14F-4D97-AF65-F5344CB8AC3E}">
        <p14:creationId xmlns:p14="http://schemas.microsoft.com/office/powerpoint/2010/main" val="229202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Cyprisch zeepkruid (Saponaria cypria)</a:t>
            </a:r>
          </a:p>
          <a:p>
            <a:r>
              <a:rPr lang="nl-BE" dirty="0"/>
              <a:t>Anjerfamilie (Caryophyllaceae)</a:t>
            </a:r>
          </a:p>
          <a:p>
            <a:endParaRPr lang="nl-BE" dirty="0"/>
          </a:p>
          <a:p>
            <a:r>
              <a:rPr lang="nl-BE" dirty="0"/>
              <a:t>Zeepkruid is herkenbaar door de bloembouw: de bloem is niet omgeven door bracteeën, de kelk is vergroeid en langwerpig cylindrisch, de kroonbladen dragen kleine schubjes aan de voet van de zoom, en er zijn twee stijlen. </a:t>
            </a:r>
          </a:p>
          <a:p>
            <a:r>
              <a:rPr lang="nl-BE" dirty="0"/>
              <a:t>En deze soort groeit enkel op Cyprus…</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a:t>
            </a:fld>
            <a:endParaRPr lang="en-GB" altLang="nl-NL"/>
          </a:p>
        </p:txBody>
      </p:sp>
    </p:spTree>
    <p:extLst>
      <p:ext uri="{BB962C8B-B14F-4D97-AF65-F5344CB8AC3E}">
        <p14:creationId xmlns:p14="http://schemas.microsoft.com/office/powerpoint/2010/main" val="1677286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Uit de rondleiding van 14 juli 2021</a:t>
            </a:r>
          </a:p>
          <a:p>
            <a:endParaRPr lang="nl-BE" b="1" i="1" dirty="0"/>
          </a:p>
          <a:p>
            <a:r>
              <a:rPr lang="nl-BE" b="1" i="1" dirty="0"/>
              <a:t>Anemonopsis macrophylla </a:t>
            </a:r>
          </a:p>
          <a:p>
            <a:r>
              <a:rPr lang="nl-BE" dirty="0"/>
              <a:t>Boterbloemfamilie (Ranunculaceae)</a:t>
            </a:r>
          </a:p>
          <a:p>
            <a:endParaRPr lang="nl-BE" dirty="0"/>
          </a:p>
          <a:p>
            <a:r>
              <a:rPr lang="nl-BE" dirty="0"/>
              <a:t>Enkele zeer fraaie bladeren, gecombineerd met talrijke bloemknoppen geven een knappe plant als resultaat. </a:t>
            </a:r>
          </a:p>
          <a:p>
            <a:r>
              <a:rPr lang="nl-BE" dirty="0"/>
              <a:t>En de bladvorm, doet deze u niet denken aan een plant die we net hebben gezien? </a:t>
            </a:r>
            <a:r>
              <a:rPr lang="nl-BE" i="1" dirty="0"/>
              <a:t>Actaea</a:t>
            </a:r>
            <a:r>
              <a:rPr lang="nl-BE" dirty="0"/>
              <a:t> </a:t>
            </a:r>
            <a:r>
              <a:rPr lang="nl-BE" i="1" dirty="0"/>
              <a:t>dahurica</a:t>
            </a:r>
            <a:r>
              <a:rPr lang="nl-BE" dirty="0"/>
              <a:t>, inderdaad een nauwe verwant van dit monotypische genus.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33</a:t>
            </a:fld>
            <a:endParaRPr lang="en-GB" altLang="nl-NL"/>
          </a:p>
        </p:txBody>
      </p:sp>
    </p:spTree>
    <p:extLst>
      <p:ext uri="{BB962C8B-B14F-4D97-AF65-F5344CB8AC3E}">
        <p14:creationId xmlns:p14="http://schemas.microsoft.com/office/powerpoint/2010/main" val="4130117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Uit de rondleiding van 14 juli 2021</a:t>
            </a:r>
          </a:p>
          <a:p>
            <a:endParaRPr lang="nl-BE" b="1" i="1" dirty="0"/>
          </a:p>
          <a:p>
            <a:r>
              <a:rPr lang="nl-BE" b="1" i="1" dirty="0"/>
              <a:t>Anemonopsis macrophylla </a:t>
            </a:r>
          </a:p>
          <a:p>
            <a:r>
              <a:rPr lang="nl-BE" dirty="0"/>
              <a:t>Boterbloemfamilie (Ranunculaceae)</a:t>
            </a:r>
          </a:p>
          <a:p>
            <a:endParaRPr lang="nl-BE" dirty="0"/>
          </a:p>
          <a:p>
            <a:r>
              <a:rPr lang="nl-BE" dirty="0"/>
              <a:t>Enkele zeer fraaie bladeren, gecombineerd met talrijke bloemknoppen geven een knappe plant als resultaat. </a:t>
            </a:r>
          </a:p>
          <a:p>
            <a:r>
              <a:rPr lang="nl-BE" dirty="0"/>
              <a:t>En de bladvorm, doet deze u niet denken aan een plant die we net hebben gezien? </a:t>
            </a:r>
            <a:r>
              <a:rPr lang="nl-BE" i="1" dirty="0"/>
              <a:t>Actaea</a:t>
            </a:r>
            <a:r>
              <a:rPr lang="nl-BE" dirty="0"/>
              <a:t> </a:t>
            </a:r>
            <a:r>
              <a:rPr lang="nl-BE" i="1" dirty="0"/>
              <a:t>dahurica</a:t>
            </a:r>
            <a:r>
              <a:rPr lang="nl-BE" dirty="0"/>
              <a:t>, inderdaad een nauwe verwant van dit monotypische genus.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34</a:t>
            </a:fld>
            <a:endParaRPr lang="en-GB" altLang="nl-NL"/>
          </a:p>
        </p:txBody>
      </p:sp>
    </p:spTree>
    <p:extLst>
      <p:ext uri="{BB962C8B-B14F-4D97-AF65-F5344CB8AC3E}">
        <p14:creationId xmlns:p14="http://schemas.microsoft.com/office/powerpoint/2010/main" val="3263525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Anemonopsis macrophylla </a:t>
            </a:r>
          </a:p>
          <a:p>
            <a:r>
              <a:rPr lang="nl-BE" dirty="0"/>
              <a:t>Boterbloemfamilie (Ranunculaceae)</a:t>
            </a:r>
          </a:p>
          <a:p>
            <a:endParaRPr lang="nl-B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l-BE" dirty="0"/>
              <a:t>En nu dus in bloei…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BE"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35</a:t>
            </a:fld>
            <a:endParaRPr lang="en-GB" altLang="nl-NL"/>
          </a:p>
        </p:txBody>
      </p:sp>
    </p:spTree>
    <p:extLst>
      <p:ext uri="{BB962C8B-B14F-4D97-AF65-F5344CB8AC3E}">
        <p14:creationId xmlns:p14="http://schemas.microsoft.com/office/powerpoint/2010/main" val="1595363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Anemonopsis macrophylla </a:t>
            </a:r>
          </a:p>
          <a:p>
            <a:r>
              <a:rPr lang="nl-BE" dirty="0"/>
              <a:t>Boterbloemfamilie (Ranunculaceae)</a:t>
            </a:r>
          </a:p>
          <a:p>
            <a:endParaRPr lang="nl-B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l-BE" dirty="0"/>
              <a:t>En nu dus in bloei…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36</a:t>
            </a:fld>
            <a:endParaRPr lang="en-GB" altLang="nl-NL"/>
          </a:p>
        </p:txBody>
      </p:sp>
    </p:spTree>
    <p:extLst>
      <p:ext uri="{BB962C8B-B14F-4D97-AF65-F5344CB8AC3E}">
        <p14:creationId xmlns:p14="http://schemas.microsoft.com/office/powerpoint/2010/main" val="1137846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Roscoea purpurea ‘Red Gurkha’</a:t>
            </a:r>
          </a:p>
          <a:p>
            <a:r>
              <a:rPr lang="nl-BE" dirty="0"/>
              <a:t>Gemberfamilie (Zingiberaceae)</a:t>
            </a:r>
          </a:p>
          <a:p>
            <a:endParaRPr lang="nl-BE" dirty="0"/>
          </a:p>
          <a:p>
            <a:r>
              <a:rPr lang="nl-BE" dirty="0"/>
              <a:t>Wel met een bijzondere tint is deze kleurvorm van de “purperen” </a:t>
            </a:r>
            <a:r>
              <a:rPr lang="nl-BE" i="1" dirty="0"/>
              <a:t>Roscoea</a:t>
            </a:r>
            <a:r>
              <a:rPr lang="nl-BE" dirty="0"/>
              <a: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37</a:t>
            </a:fld>
            <a:endParaRPr lang="en-GB" altLang="nl-NL"/>
          </a:p>
        </p:txBody>
      </p:sp>
    </p:spTree>
    <p:extLst>
      <p:ext uri="{BB962C8B-B14F-4D97-AF65-F5344CB8AC3E}">
        <p14:creationId xmlns:p14="http://schemas.microsoft.com/office/powerpoint/2010/main" val="3534029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Schefflera taiwaniana </a:t>
            </a:r>
          </a:p>
          <a:p>
            <a:r>
              <a:rPr lang="nl-BE" dirty="0"/>
              <a:t>Klimopfamilie (Araliaceae)</a:t>
            </a:r>
          </a:p>
          <a:p>
            <a:endParaRPr lang="nl-BE" dirty="0"/>
          </a:p>
          <a:p>
            <a:r>
              <a:rPr lang="nl-BE" dirty="0"/>
              <a:t>Hier komen dan enkele planten met telkens een zeer fraaie bladvorm….</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38</a:t>
            </a:fld>
            <a:endParaRPr lang="en-GB" altLang="nl-NL"/>
          </a:p>
        </p:txBody>
      </p:sp>
    </p:spTree>
    <p:extLst>
      <p:ext uri="{BB962C8B-B14F-4D97-AF65-F5344CB8AC3E}">
        <p14:creationId xmlns:p14="http://schemas.microsoft.com/office/powerpoint/2010/main" val="2855592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Arisaema fargesii </a:t>
            </a:r>
          </a:p>
          <a:p>
            <a:r>
              <a:rPr lang="nl-BE" dirty="0"/>
              <a:t>Aronskelkfamilie (Araceae)</a:t>
            </a:r>
          </a:p>
          <a:p>
            <a:endParaRPr lang="nl-BE" dirty="0"/>
          </a:p>
          <a:p>
            <a:r>
              <a:rPr lang="nl-BE" dirty="0"/>
              <a:t>Hier komen dan enkele planten met telkens een zeer fraaie bladvorm….</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39</a:t>
            </a:fld>
            <a:endParaRPr lang="en-GB" altLang="nl-NL"/>
          </a:p>
        </p:txBody>
      </p:sp>
    </p:spTree>
    <p:extLst>
      <p:ext uri="{BB962C8B-B14F-4D97-AF65-F5344CB8AC3E}">
        <p14:creationId xmlns:p14="http://schemas.microsoft.com/office/powerpoint/2010/main" val="3032210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Himalayavoetblad (Podophyllum hexandrum)</a:t>
            </a:r>
          </a:p>
          <a:p>
            <a:r>
              <a:rPr lang="nl-BE" dirty="0"/>
              <a:t>Berberisfamilie (Berberidaceae)</a:t>
            </a:r>
          </a:p>
          <a:p>
            <a:endParaRPr lang="nl-BE" dirty="0"/>
          </a:p>
          <a:p>
            <a:r>
              <a:rPr lang="nl-BE" dirty="0"/>
              <a:t>Hier komen dan enkele planten met telkens een zeer fraaie bladvorm….</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40</a:t>
            </a:fld>
            <a:endParaRPr lang="en-GB" altLang="nl-NL"/>
          </a:p>
        </p:txBody>
      </p:sp>
    </p:spTree>
    <p:extLst>
      <p:ext uri="{BB962C8B-B14F-4D97-AF65-F5344CB8AC3E}">
        <p14:creationId xmlns:p14="http://schemas.microsoft.com/office/powerpoint/2010/main" val="1251391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Maianthemum tatsienense </a:t>
            </a:r>
          </a:p>
          <a:p>
            <a:r>
              <a:rPr lang="nl-BE" dirty="0"/>
              <a:t>Muizendoornfamilie (Ruscaceae)</a:t>
            </a:r>
          </a:p>
          <a:p>
            <a:endParaRPr lang="nl-BE" dirty="0"/>
          </a:p>
          <a:p>
            <a:r>
              <a:rPr lang="nl-BE" dirty="0"/>
              <a:t>Hier komen dan enkele planten met telkens een zeer fraaie bladvorm….</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41</a:t>
            </a:fld>
            <a:endParaRPr lang="en-GB" altLang="nl-NL"/>
          </a:p>
        </p:txBody>
      </p:sp>
    </p:spTree>
    <p:extLst>
      <p:ext uri="{BB962C8B-B14F-4D97-AF65-F5344CB8AC3E}">
        <p14:creationId xmlns:p14="http://schemas.microsoft.com/office/powerpoint/2010/main" val="1093533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Pyrgophyllum yunnanense </a:t>
            </a:r>
          </a:p>
          <a:p>
            <a:r>
              <a:rPr lang="nl-BE" dirty="0"/>
              <a:t>Gemberfamilie (Zingiberaceae)</a:t>
            </a:r>
          </a:p>
          <a:p>
            <a:endParaRPr lang="nl-BE" dirty="0"/>
          </a:p>
          <a:p>
            <a:r>
              <a:rPr lang="nl-BE" dirty="0"/>
              <a:t>Deze plant was ontvangen als een reeks zaailingen, onder de naam </a:t>
            </a:r>
            <a:r>
              <a:rPr lang="nl-BE" i="1" dirty="0"/>
              <a:t>Caulokaempferia yunnanensis</a:t>
            </a:r>
            <a:r>
              <a:rPr lang="nl-BE" dirty="0"/>
              <a:t>. </a:t>
            </a:r>
          </a:p>
          <a:p>
            <a:r>
              <a:rPr lang="nl-BE" dirty="0"/>
              <a:t>Dit genus blijkt ook weer polyfyletisch, waardoor deze soort als een apart, monotypisch genus wordt erkend, en eerder verwant blijkt te zijn met het genus </a:t>
            </a:r>
            <a:r>
              <a:rPr lang="nl-BE" i="1" dirty="0"/>
              <a:t>Curcuma</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43</a:t>
            </a:fld>
            <a:endParaRPr lang="en-GB" altLang="nl-NL"/>
          </a:p>
        </p:txBody>
      </p:sp>
    </p:spTree>
    <p:extLst>
      <p:ext uri="{BB962C8B-B14F-4D97-AF65-F5344CB8AC3E}">
        <p14:creationId xmlns:p14="http://schemas.microsoft.com/office/powerpoint/2010/main" val="551386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Mcneillia stellata </a:t>
            </a:r>
          </a:p>
          <a:p>
            <a:r>
              <a:rPr lang="nl-BE" dirty="0"/>
              <a:t>Anjerfamilie (Caryophyllaceae)</a:t>
            </a:r>
          </a:p>
          <a:p>
            <a:endParaRPr lang="nl-BE" dirty="0"/>
          </a:p>
          <a:p>
            <a:r>
              <a:rPr lang="nl-BE" dirty="0"/>
              <a:t>Een zeer mooi kussen, amper herkenbaar als Bloemplant…</a:t>
            </a:r>
          </a:p>
          <a:p>
            <a:r>
              <a:rPr lang="nl-BE" dirty="0"/>
              <a:t>In 2003 ontvangen als zaad onder de naam </a:t>
            </a:r>
            <a:r>
              <a:rPr lang="nl-BE" i="1" dirty="0"/>
              <a:t>Minuartia stellata</a:t>
            </a:r>
            <a:r>
              <a:rPr lang="nl-BE" dirty="0"/>
              <a:t>. Dit genus telde vroeger 175 soorten, alle met een vruchtbeginsel waarop 3 stijlen, en een vruchtje met drie kleppen of tanden. </a:t>
            </a:r>
          </a:p>
          <a:p>
            <a:r>
              <a:rPr lang="nl-BE" dirty="0"/>
              <a:t>Deze kenmerken blijken een polyfyletisch genus te omschrijven, dat nu is opgesplitst in 11 kleinere, maar monofyletische genera.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a:t>
            </a:fld>
            <a:endParaRPr lang="en-GB" altLang="nl-NL"/>
          </a:p>
        </p:txBody>
      </p:sp>
    </p:spTree>
    <p:extLst>
      <p:ext uri="{BB962C8B-B14F-4D97-AF65-F5344CB8AC3E}">
        <p14:creationId xmlns:p14="http://schemas.microsoft.com/office/powerpoint/2010/main" val="319711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Pyrgophyllum yunnanense </a:t>
            </a:r>
          </a:p>
          <a:p>
            <a:r>
              <a:rPr lang="nl-BE" dirty="0"/>
              <a:t>Gemberfamilie (Zingiberaceae)</a:t>
            </a:r>
          </a:p>
          <a:p>
            <a:endParaRPr lang="nl-BE" dirty="0"/>
          </a:p>
          <a:p>
            <a:r>
              <a:rPr lang="nl-BE" dirty="0"/>
              <a:t>Deze plant was ontvangen als een reeks zaailingen, onder de naam </a:t>
            </a:r>
            <a:r>
              <a:rPr lang="nl-BE" i="1" dirty="0"/>
              <a:t>Caulokaempferia yunnanensis</a:t>
            </a:r>
            <a:r>
              <a:rPr lang="nl-BE" dirty="0"/>
              <a:t>. </a:t>
            </a:r>
          </a:p>
          <a:p>
            <a:r>
              <a:rPr lang="nl-BE" dirty="0"/>
              <a:t>Dit genus blijkt ook weer polyfyletisch, waardoor deze soort als een apart, monotypisch genus wordt erkend, en eerder verwant blijkt te zijn met het genus </a:t>
            </a:r>
            <a:r>
              <a:rPr lang="nl-BE" i="1" dirty="0"/>
              <a:t>Curcuma</a:t>
            </a:r>
            <a:r>
              <a:rPr lang="nl-BE" dirty="0"/>
              <a:t>.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44</a:t>
            </a:fld>
            <a:endParaRPr lang="en-GB" altLang="nl-NL"/>
          </a:p>
        </p:txBody>
      </p:sp>
    </p:spTree>
    <p:extLst>
      <p:ext uri="{BB962C8B-B14F-4D97-AF65-F5344CB8AC3E}">
        <p14:creationId xmlns:p14="http://schemas.microsoft.com/office/powerpoint/2010/main" val="8421626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Strobilanthes atropurpurea </a:t>
            </a:r>
          </a:p>
          <a:p>
            <a:r>
              <a:rPr lang="nl-BE" dirty="0"/>
              <a:t>Acantfamilie (Acanthaceae)</a:t>
            </a:r>
          </a:p>
          <a:p>
            <a:endParaRPr lang="nl-BE" dirty="0"/>
          </a:p>
          <a:p>
            <a:r>
              <a:rPr lang="nl-BE" dirty="0"/>
              <a:t>Ook deze soort heeft geprofiteerd van onze natte zomer, en groeit en bloeit nu overvloedig.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45</a:t>
            </a:fld>
            <a:endParaRPr lang="en-GB" altLang="nl-NL"/>
          </a:p>
        </p:txBody>
      </p:sp>
    </p:spTree>
    <p:extLst>
      <p:ext uri="{BB962C8B-B14F-4D97-AF65-F5344CB8AC3E}">
        <p14:creationId xmlns:p14="http://schemas.microsoft.com/office/powerpoint/2010/main" val="3498220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Strobilanthes atropurpurea </a:t>
            </a:r>
          </a:p>
          <a:p>
            <a:r>
              <a:rPr lang="nl-BE" dirty="0"/>
              <a:t>Acantfamilie (Acanthaceae)</a:t>
            </a:r>
          </a:p>
          <a:p>
            <a:endParaRPr lang="nl-BE" dirty="0"/>
          </a:p>
          <a:p>
            <a:r>
              <a:rPr lang="nl-BE" dirty="0"/>
              <a:t>Ook deze soort heeft geprofiteerd van onze natte zomer, en groeit en bloeit nu overvloedig. </a:t>
            </a:r>
          </a:p>
          <a:p>
            <a:endParaRPr lang="nl-BE" dirty="0"/>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46</a:t>
            </a:fld>
            <a:endParaRPr lang="en-GB" altLang="nl-NL"/>
          </a:p>
        </p:txBody>
      </p:sp>
    </p:spTree>
    <p:extLst>
      <p:ext uri="{BB962C8B-B14F-4D97-AF65-F5344CB8AC3E}">
        <p14:creationId xmlns:p14="http://schemas.microsoft.com/office/powerpoint/2010/main" val="3024906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47</a:t>
            </a:fld>
            <a:endParaRPr lang="en-GB" altLang="nl-NL"/>
          </a:p>
        </p:txBody>
      </p:sp>
    </p:spTree>
    <p:extLst>
      <p:ext uri="{BB962C8B-B14F-4D97-AF65-F5344CB8AC3E}">
        <p14:creationId xmlns:p14="http://schemas.microsoft.com/office/powerpoint/2010/main" val="29730278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Reuzenriet (Arundo donax)</a:t>
            </a:r>
          </a:p>
          <a:p>
            <a:r>
              <a:rPr lang="nl-BE" dirty="0"/>
              <a:t>Grassenfamilie (Poaceae)</a:t>
            </a:r>
          </a:p>
          <a:p>
            <a:endParaRPr lang="nl-BE" dirty="0"/>
          </a:p>
          <a:p>
            <a:r>
              <a:rPr lang="nl-BE" dirty="0"/>
              <a:t>Een flink uitgroeiende grassoort, waarbij alle details van de bladbouw eenvoudig toonbaar zijn.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48</a:t>
            </a:fld>
            <a:endParaRPr lang="en-GB" altLang="nl-NL"/>
          </a:p>
        </p:txBody>
      </p:sp>
    </p:spTree>
    <p:extLst>
      <p:ext uri="{BB962C8B-B14F-4D97-AF65-F5344CB8AC3E}">
        <p14:creationId xmlns:p14="http://schemas.microsoft.com/office/powerpoint/2010/main" val="15834716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Reuzenriet (Arundo donax)</a:t>
            </a:r>
          </a:p>
          <a:p>
            <a:r>
              <a:rPr lang="nl-BE" dirty="0"/>
              <a:t>Grassenfamilie (Poaceae)</a:t>
            </a:r>
          </a:p>
          <a:p>
            <a:endParaRPr lang="nl-BE" dirty="0"/>
          </a:p>
          <a:p>
            <a:r>
              <a:rPr lang="nl-BE" dirty="0"/>
              <a:t>De bladstand is tweerijig (distich), en op de overgang van bladschede naar bladschijf is een kort maar duidelijk tongetje aanwezig.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49</a:t>
            </a:fld>
            <a:endParaRPr lang="en-GB" altLang="nl-NL"/>
          </a:p>
        </p:txBody>
      </p:sp>
    </p:spTree>
    <p:extLst>
      <p:ext uri="{BB962C8B-B14F-4D97-AF65-F5344CB8AC3E}">
        <p14:creationId xmlns:p14="http://schemas.microsoft.com/office/powerpoint/2010/main" val="42904192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Reuzenriet (Arundo donax)</a:t>
            </a:r>
          </a:p>
          <a:p>
            <a:r>
              <a:rPr lang="nl-BE" dirty="0"/>
              <a:t>Grassenfamilie (Poaceae)</a:t>
            </a:r>
          </a:p>
          <a:p>
            <a:endParaRPr lang="nl-BE" dirty="0"/>
          </a:p>
          <a:p>
            <a:r>
              <a:rPr lang="nl-BE" dirty="0"/>
              <a:t>De bladschede is open, en de randen overlappen elkaar.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50</a:t>
            </a:fld>
            <a:endParaRPr lang="en-GB" altLang="nl-NL"/>
          </a:p>
        </p:txBody>
      </p:sp>
    </p:spTree>
    <p:extLst>
      <p:ext uri="{BB962C8B-B14F-4D97-AF65-F5344CB8AC3E}">
        <p14:creationId xmlns:p14="http://schemas.microsoft.com/office/powerpoint/2010/main" val="31995759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Reuzenriet (Arundo donax)</a:t>
            </a:r>
          </a:p>
          <a:p>
            <a:r>
              <a:rPr lang="nl-BE" dirty="0"/>
              <a:t>Grassenfamilie (Poaceae)</a:t>
            </a:r>
          </a:p>
          <a:p>
            <a:endParaRPr lang="nl-BE" dirty="0"/>
          </a:p>
          <a:p>
            <a:r>
              <a:rPr lang="nl-BE" dirty="0"/>
              <a:t>Hier is iets merkwaardigs zichtbaar, met name een oude en sterk verhoute stengel, die jonge vertakkingen draagt.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51</a:t>
            </a:fld>
            <a:endParaRPr lang="en-GB" altLang="nl-NL"/>
          </a:p>
        </p:txBody>
      </p:sp>
    </p:spTree>
    <p:extLst>
      <p:ext uri="{BB962C8B-B14F-4D97-AF65-F5344CB8AC3E}">
        <p14:creationId xmlns:p14="http://schemas.microsoft.com/office/powerpoint/2010/main" val="2726024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Reuzenriet (Arundo donax)</a:t>
            </a:r>
          </a:p>
          <a:p>
            <a:r>
              <a:rPr lang="nl-BE" dirty="0"/>
              <a:t>Grassenfamilie (Poaceae)</a:t>
            </a:r>
          </a:p>
          <a:p>
            <a:endParaRPr lang="nl-BE" dirty="0"/>
          </a:p>
          <a:p>
            <a:r>
              <a:rPr lang="nl-BE" dirty="0"/>
              <a:t>Hier is iets merkwaardigs zichtbaar, met name een oude en sterk verhoute stengel, die jonge vertakkingen draagt.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52</a:t>
            </a:fld>
            <a:endParaRPr lang="en-GB" altLang="nl-NL"/>
          </a:p>
        </p:txBody>
      </p:sp>
    </p:spTree>
    <p:extLst>
      <p:ext uri="{BB962C8B-B14F-4D97-AF65-F5344CB8AC3E}">
        <p14:creationId xmlns:p14="http://schemas.microsoft.com/office/powerpoint/2010/main" val="6750784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Eucomis autumnalis </a:t>
            </a:r>
          </a:p>
          <a:p>
            <a:r>
              <a:rPr lang="nl-BE" dirty="0"/>
              <a:t>Hyacintfamilie (Hyacinthaceae)</a:t>
            </a:r>
          </a:p>
          <a:p>
            <a:endParaRPr lang="nl-BE" dirty="0"/>
          </a:p>
          <a:p>
            <a:r>
              <a:rPr lang="nl-BE" dirty="0"/>
              <a:t>Bij dit exemplaar zijn de bovenste bracteeën blijkbaar verbrand door een toch te lange blootstelling aan de toch schijnende zon.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53</a:t>
            </a:fld>
            <a:endParaRPr lang="en-GB" altLang="nl-NL"/>
          </a:p>
        </p:txBody>
      </p:sp>
    </p:spTree>
    <p:extLst>
      <p:ext uri="{BB962C8B-B14F-4D97-AF65-F5344CB8AC3E}">
        <p14:creationId xmlns:p14="http://schemas.microsoft.com/office/powerpoint/2010/main" val="4187553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Anatolische anjer (Dianthus anatolicus)</a:t>
            </a:r>
          </a:p>
          <a:p>
            <a:r>
              <a:rPr lang="nl-BE" dirty="0"/>
              <a:t>Anjerfamilie (Caryophyllaceae)</a:t>
            </a:r>
          </a:p>
          <a:p>
            <a:endParaRPr lang="nl-BE" dirty="0"/>
          </a:p>
          <a:p>
            <a:r>
              <a:rPr lang="nl-BE" dirty="0"/>
              <a:t>Een ander soort kussen, waarvan een deeltje is afgesplitst en moedig standhoudt tegenover de groeiende </a:t>
            </a:r>
            <a:r>
              <a:rPr lang="nl-BE" i="1" dirty="0"/>
              <a:t>Mcneillia stellata</a:t>
            </a:r>
            <a:r>
              <a:rPr lang="nl-BE" dirty="0"/>
              <a:t>. </a:t>
            </a:r>
          </a:p>
          <a:p>
            <a:r>
              <a:rPr lang="nl-BE" dirty="0"/>
              <a:t>Als </a:t>
            </a:r>
            <a:r>
              <a:rPr lang="nl-BE" i="1" dirty="0"/>
              <a:t>Dianthus</a:t>
            </a:r>
            <a:r>
              <a:rPr lang="nl-BE" dirty="0"/>
              <a:t> is deze soort herkenbaar aan de bloem, die aan de voet door een aantal bracteeën is omgeven, en daarnaast nog twee stijlen vertoont.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a:t>
            </a:fld>
            <a:endParaRPr lang="en-GB" altLang="nl-NL"/>
          </a:p>
        </p:txBody>
      </p:sp>
    </p:spTree>
    <p:extLst>
      <p:ext uri="{BB962C8B-B14F-4D97-AF65-F5344CB8AC3E}">
        <p14:creationId xmlns:p14="http://schemas.microsoft.com/office/powerpoint/2010/main" val="22115799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Eucomis autumnalis </a:t>
            </a:r>
          </a:p>
          <a:p>
            <a:r>
              <a:rPr lang="nl-BE" dirty="0"/>
              <a:t>Hyacintfamilie (Hyacinthaceae)</a:t>
            </a:r>
          </a:p>
          <a:p>
            <a:endParaRPr lang="nl-BE" dirty="0"/>
          </a:p>
          <a:p>
            <a:r>
              <a:rPr lang="nl-BE" dirty="0"/>
              <a:t>Terwijl bij dit ander exemplaar, dat zich bevindt aan de rand van de collectie, en blijkbaar iets meer beschut, dit verbrandingsverschijnsel amper aanwezig is.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54</a:t>
            </a:fld>
            <a:endParaRPr lang="en-GB" altLang="nl-NL"/>
          </a:p>
        </p:txBody>
      </p:sp>
    </p:spTree>
    <p:extLst>
      <p:ext uri="{BB962C8B-B14F-4D97-AF65-F5344CB8AC3E}">
        <p14:creationId xmlns:p14="http://schemas.microsoft.com/office/powerpoint/2010/main" val="7369902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Ornithogalum saundersiae </a:t>
            </a:r>
          </a:p>
          <a:p>
            <a:r>
              <a:rPr lang="nl-BE" dirty="0"/>
              <a:t>Hyacintfamilie (Hyacinthaceae)</a:t>
            </a:r>
          </a:p>
          <a:p>
            <a:endParaRPr lang="nl-BE" dirty="0"/>
          </a:p>
          <a:p>
            <a:r>
              <a:rPr lang="nl-BE" dirty="0"/>
              <a:t>Reeds vooraleer ze gaat bloeien vormt deze plant een zeer mooi geheel van blad en jong bloemgestel. </a:t>
            </a:r>
          </a:p>
          <a:p>
            <a:r>
              <a:rPr lang="nl-BE" dirty="0"/>
              <a:t>Ook bij het openen van de bloemen straalt ze iets bijzonder uit!</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55</a:t>
            </a:fld>
            <a:endParaRPr lang="en-GB" altLang="nl-NL"/>
          </a:p>
        </p:txBody>
      </p:sp>
    </p:spTree>
    <p:extLst>
      <p:ext uri="{BB962C8B-B14F-4D97-AF65-F5344CB8AC3E}">
        <p14:creationId xmlns:p14="http://schemas.microsoft.com/office/powerpoint/2010/main" val="3926005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Hedychium spicatum </a:t>
            </a:r>
          </a:p>
          <a:p>
            <a:r>
              <a:rPr lang="nl-BE" dirty="0"/>
              <a:t>Gemberfamilie (Zingiberaceae)</a:t>
            </a:r>
          </a:p>
          <a:p>
            <a:endParaRPr lang="nl-BE" dirty="0"/>
          </a:p>
          <a:p>
            <a:r>
              <a:rPr lang="nl-BE" dirty="0"/>
              <a:t>En opnieuw een lid van de Gemberfamilie, te mooi om te laten staan zonder foto.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56</a:t>
            </a:fld>
            <a:endParaRPr lang="en-GB" altLang="nl-NL"/>
          </a:p>
        </p:txBody>
      </p:sp>
    </p:spTree>
    <p:extLst>
      <p:ext uri="{BB962C8B-B14F-4D97-AF65-F5344CB8AC3E}">
        <p14:creationId xmlns:p14="http://schemas.microsoft.com/office/powerpoint/2010/main" val="18881557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Hedychium spicatum </a:t>
            </a:r>
          </a:p>
          <a:p>
            <a:r>
              <a:rPr lang="nl-BE" dirty="0"/>
              <a:t>Gemberfamilie (Zingiberaceae)</a:t>
            </a:r>
          </a:p>
          <a:p>
            <a:endParaRPr lang="nl-BE" dirty="0"/>
          </a:p>
          <a:p>
            <a:r>
              <a:rPr lang="nl-BE" dirty="0"/>
              <a:t>En opnieuw een lid van de Gemberfamilie, te mooi om te laten staan zonder foto. </a:t>
            </a:r>
          </a:p>
          <a:p>
            <a:endParaRPr lang="nl-BE" dirty="0"/>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57</a:t>
            </a:fld>
            <a:endParaRPr lang="en-GB" altLang="nl-NL"/>
          </a:p>
        </p:txBody>
      </p:sp>
    </p:spTree>
    <p:extLst>
      <p:ext uri="{BB962C8B-B14F-4D97-AF65-F5344CB8AC3E}">
        <p14:creationId xmlns:p14="http://schemas.microsoft.com/office/powerpoint/2010/main" val="3892007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Hedychium spicatum </a:t>
            </a:r>
          </a:p>
          <a:p>
            <a:r>
              <a:rPr lang="nl-BE" dirty="0"/>
              <a:t>Gemberfamilie (Zingiberaceae)</a:t>
            </a:r>
          </a:p>
          <a:p>
            <a:endParaRPr lang="nl-BE" dirty="0"/>
          </a:p>
          <a:p>
            <a:r>
              <a:rPr lang="nl-BE" dirty="0"/>
              <a:t>En opnieuw een lid van de Gemberfamilie, te mooi om te laten staan zonder foto, maar deze foto is er eentje geplukt van de site IPNI van de Royal Botanic Gardens, Kew.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58</a:t>
            </a:fld>
            <a:endParaRPr lang="en-GB" altLang="nl-NL"/>
          </a:p>
        </p:txBody>
      </p:sp>
    </p:spTree>
    <p:extLst>
      <p:ext uri="{BB962C8B-B14F-4D97-AF65-F5344CB8AC3E}">
        <p14:creationId xmlns:p14="http://schemas.microsoft.com/office/powerpoint/2010/main" val="34929486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Lilium lancifolium </a:t>
            </a:r>
          </a:p>
          <a:p>
            <a:r>
              <a:rPr lang="nl-BE" dirty="0"/>
              <a:t>Leliefamilie (Liliaceae)</a:t>
            </a:r>
          </a:p>
          <a:p>
            <a:endParaRPr lang="nl-BE" dirty="0"/>
          </a:p>
          <a:p>
            <a:r>
              <a:rPr lang="nl-BE" dirty="0"/>
              <a:t>Een bijzonder opvallende bloei, samen met de talrijke bolletjes die in de oksels van de bladeren ontstaan.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59</a:t>
            </a:fld>
            <a:endParaRPr lang="en-GB" altLang="nl-NL"/>
          </a:p>
        </p:txBody>
      </p:sp>
    </p:spTree>
    <p:extLst>
      <p:ext uri="{BB962C8B-B14F-4D97-AF65-F5344CB8AC3E}">
        <p14:creationId xmlns:p14="http://schemas.microsoft.com/office/powerpoint/2010/main" val="13258084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Tijgerbloem (Tigridia pavonia)</a:t>
            </a:r>
          </a:p>
          <a:p>
            <a:r>
              <a:rPr lang="nl-BE" dirty="0"/>
              <a:t>Irisfamilie (Iridaceae)</a:t>
            </a:r>
          </a:p>
          <a:p>
            <a:endParaRPr lang="nl-BE" dirty="0"/>
          </a:p>
          <a:p>
            <a:r>
              <a:rPr lang="nl-BE" dirty="0"/>
              <a:t>Spectaculaire bloemen, die echter maar één enkele dag bloeien.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60</a:t>
            </a:fld>
            <a:endParaRPr lang="en-GB" altLang="nl-NL"/>
          </a:p>
        </p:txBody>
      </p:sp>
    </p:spTree>
    <p:extLst>
      <p:ext uri="{BB962C8B-B14F-4D97-AF65-F5344CB8AC3E}">
        <p14:creationId xmlns:p14="http://schemas.microsoft.com/office/powerpoint/2010/main" val="22297957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Tijgerbloem (Tigridia pavonia)</a:t>
            </a:r>
          </a:p>
          <a:p>
            <a:r>
              <a:rPr lang="nl-BE" dirty="0"/>
              <a:t>Irisfamilie (Iridaceae)</a:t>
            </a:r>
          </a:p>
          <a:p>
            <a:endParaRPr lang="nl-BE" dirty="0"/>
          </a:p>
          <a:p>
            <a:r>
              <a:rPr lang="nl-BE" dirty="0"/>
              <a:t>Spectaculaire bloemen, die echter maar één enkele dag bloeien. </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61</a:t>
            </a:fld>
            <a:endParaRPr lang="en-GB" altLang="nl-NL"/>
          </a:p>
        </p:txBody>
      </p:sp>
    </p:spTree>
    <p:extLst>
      <p:ext uri="{BB962C8B-B14F-4D97-AF65-F5344CB8AC3E}">
        <p14:creationId xmlns:p14="http://schemas.microsoft.com/office/powerpoint/2010/main" val="30998196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62</a:t>
            </a:fld>
            <a:endParaRPr lang="en-GB" altLang="nl-NL"/>
          </a:p>
        </p:txBody>
      </p:sp>
    </p:spTree>
    <p:extLst>
      <p:ext uri="{BB962C8B-B14F-4D97-AF65-F5344CB8AC3E}">
        <p14:creationId xmlns:p14="http://schemas.microsoft.com/office/powerpoint/2010/main" val="15769529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Paeonia daurica subsp. wittmanniana </a:t>
            </a:r>
          </a:p>
          <a:p>
            <a:r>
              <a:rPr lang="nl-BE" dirty="0"/>
              <a:t>Pioenfamilie (Paeoniaceae)</a:t>
            </a:r>
          </a:p>
          <a:p>
            <a:endParaRPr lang="nl-BE" dirty="0"/>
          </a:p>
          <a:p>
            <a:r>
              <a:rPr lang="nl-BE" dirty="0"/>
              <a:t>Blauwe zaden (de échte) en rode zaden (de verleiders) samen op de geopende kokervruchten.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63</a:t>
            </a:fld>
            <a:endParaRPr lang="en-GB" altLang="nl-NL"/>
          </a:p>
        </p:txBody>
      </p:sp>
    </p:spTree>
    <p:extLst>
      <p:ext uri="{BB962C8B-B14F-4D97-AF65-F5344CB8AC3E}">
        <p14:creationId xmlns:p14="http://schemas.microsoft.com/office/powerpoint/2010/main" val="1887885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Athamanta turbith </a:t>
            </a:r>
          </a:p>
          <a:p>
            <a:r>
              <a:rPr lang="nl-BE" dirty="0"/>
              <a:t>Schermbloemenfamilie (Apiaceae)</a:t>
            </a:r>
          </a:p>
          <a:p>
            <a:endParaRPr lang="nl-BE" dirty="0"/>
          </a:p>
          <a:p>
            <a:r>
              <a:rPr lang="nl-BE" dirty="0"/>
              <a:t>Een warrelige plant, die nu is uitgebloeid en ook grotendeels is uitgevrucht.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a:t>
            </a:fld>
            <a:endParaRPr lang="en-GB" altLang="nl-NL"/>
          </a:p>
        </p:txBody>
      </p:sp>
    </p:spTree>
    <p:extLst>
      <p:ext uri="{BB962C8B-B14F-4D97-AF65-F5344CB8AC3E}">
        <p14:creationId xmlns:p14="http://schemas.microsoft.com/office/powerpoint/2010/main" val="5398264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Amicia zygomeris </a:t>
            </a:r>
          </a:p>
          <a:p>
            <a:r>
              <a:rPr lang="nl-BE" dirty="0"/>
              <a:t>Vlinderbloemenfamilie (Fabaceae)</a:t>
            </a:r>
          </a:p>
          <a:p>
            <a:endParaRPr lang="nl-BE" dirty="0"/>
          </a:p>
          <a:p>
            <a:r>
              <a:rPr lang="nl-BE" dirty="0"/>
              <a:t>Een onweerstaanbare schoonheid, met zeer mooie en grote stipulen, waaruit de prachtige bladeren zich openplooien.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64</a:t>
            </a:fld>
            <a:endParaRPr lang="en-GB" altLang="nl-NL"/>
          </a:p>
        </p:txBody>
      </p:sp>
    </p:spTree>
    <p:extLst>
      <p:ext uri="{BB962C8B-B14F-4D97-AF65-F5344CB8AC3E}">
        <p14:creationId xmlns:p14="http://schemas.microsoft.com/office/powerpoint/2010/main" val="1564074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Chinese trompetklimmer (Campsis grandiflora)</a:t>
            </a:r>
          </a:p>
          <a:p>
            <a:r>
              <a:rPr lang="nl-BE" dirty="0"/>
              <a:t>Trompetboomfamilie (Bignoniaceae)</a:t>
            </a:r>
          </a:p>
          <a:p>
            <a:endParaRPr lang="nl-BE" dirty="0"/>
          </a:p>
          <a:p>
            <a:r>
              <a:rPr lang="nl-BE" dirty="0"/>
              <a:t>Zeer overvloedige bloei, opnieuw te danken aan onze natte zomer.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65</a:t>
            </a:fld>
            <a:endParaRPr lang="en-GB" altLang="nl-NL"/>
          </a:p>
        </p:txBody>
      </p:sp>
    </p:spTree>
    <p:extLst>
      <p:ext uri="{BB962C8B-B14F-4D97-AF65-F5344CB8AC3E}">
        <p14:creationId xmlns:p14="http://schemas.microsoft.com/office/powerpoint/2010/main" val="12349040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Chinese trompetklimmer (Campsis grandiflora)</a:t>
            </a:r>
          </a:p>
          <a:p>
            <a:r>
              <a:rPr lang="nl-BE" dirty="0"/>
              <a:t>Trompetboomfamilie (Bignoniaceae)</a:t>
            </a:r>
          </a:p>
          <a:p>
            <a:endParaRPr lang="nl-BE" dirty="0"/>
          </a:p>
          <a:p>
            <a:r>
              <a:rPr lang="nl-BE" dirty="0"/>
              <a:t>Een enkele bloem…</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66</a:t>
            </a:fld>
            <a:endParaRPr lang="en-GB" altLang="nl-NL"/>
          </a:p>
        </p:txBody>
      </p:sp>
    </p:spTree>
    <p:extLst>
      <p:ext uri="{BB962C8B-B14F-4D97-AF65-F5344CB8AC3E}">
        <p14:creationId xmlns:p14="http://schemas.microsoft.com/office/powerpoint/2010/main" val="36358512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Chinese trompetklimmer (Campsis grandiflora)</a:t>
            </a:r>
          </a:p>
          <a:p>
            <a:r>
              <a:rPr lang="nl-BE" dirty="0"/>
              <a:t>Trompetboomfamilie (Bignoniaceae)</a:t>
            </a:r>
          </a:p>
          <a:p>
            <a:endParaRPr lang="nl-BE" dirty="0"/>
          </a:p>
          <a:p>
            <a:r>
              <a:rPr lang="nl-BE" dirty="0"/>
              <a:t>… met 2 grotere en 2 kleinere meeldraden, en een stijl.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67</a:t>
            </a:fld>
            <a:endParaRPr lang="en-GB" altLang="nl-NL"/>
          </a:p>
        </p:txBody>
      </p:sp>
    </p:spTree>
    <p:extLst>
      <p:ext uri="{BB962C8B-B14F-4D97-AF65-F5344CB8AC3E}">
        <p14:creationId xmlns:p14="http://schemas.microsoft.com/office/powerpoint/2010/main" val="39457042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Firmiana simplex </a:t>
            </a:r>
          </a:p>
          <a:p>
            <a:r>
              <a:rPr lang="nl-BE" dirty="0"/>
              <a:t>Kaasjeskruidfamilie (Malvaceae)</a:t>
            </a:r>
          </a:p>
          <a:p>
            <a:endParaRPr lang="nl-BE" dirty="0"/>
          </a:p>
          <a:p>
            <a:r>
              <a:rPr lang="nl-BE" dirty="0"/>
              <a:t>Blijkbaar bloeit deze soort in twee fasen, want ik herken hier enkel vrouwelijke bloemen. De mannelijke bloemen komen wellicht iets later aan bod.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68</a:t>
            </a:fld>
            <a:endParaRPr lang="en-GB" altLang="nl-NL"/>
          </a:p>
        </p:txBody>
      </p:sp>
    </p:spTree>
    <p:extLst>
      <p:ext uri="{BB962C8B-B14F-4D97-AF65-F5344CB8AC3E}">
        <p14:creationId xmlns:p14="http://schemas.microsoft.com/office/powerpoint/2010/main" val="32142076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Berkheya purpurea </a:t>
            </a:r>
          </a:p>
          <a:p>
            <a:r>
              <a:rPr lang="nl-BE" dirty="0"/>
              <a:t>Asterfamilie (Asteraceae)</a:t>
            </a:r>
          </a:p>
          <a:p>
            <a:endParaRPr lang="nl-BE" dirty="0"/>
          </a:p>
          <a:p>
            <a:r>
              <a:rPr lang="nl-BE" dirty="0"/>
              <a:t>Een distel, maar wel een met grote onderscheiding, door de zeer mooie hoofdjes, en de zeer mooie vruchtjes (die hier nog worden beschermd door de omwindselbladeren).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69</a:t>
            </a:fld>
            <a:endParaRPr lang="en-GB" altLang="nl-NL"/>
          </a:p>
        </p:txBody>
      </p:sp>
    </p:spTree>
    <p:extLst>
      <p:ext uri="{BB962C8B-B14F-4D97-AF65-F5344CB8AC3E}">
        <p14:creationId xmlns:p14="http://schemas.microsoft.com/office/powerpoint/2010/main" val="32804161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Berkheya purpurea </a:t>
            </a:r>
          </a:p>
          <a:p>
            <a:r>
              <a:rPr lang="nl-BE" dirty="0"/>
              <a:t>Asterfamilie (Asteraceae)</a:t>
            </a:r>
          </a:p>
          <a:p>
            <a:endParaRPr lang="nl-BE" dirty="0"/>
          </a:p>
          <a:p>
            <a:r>
              <a:rPr lang="nl-BE" dirty="0"/>
              <a:t>Een distel, maar wel een met grote onderscheiding, door de zeer mooie hoofdjes, en de zeer mooie vruchtjes (die hier nog worden beschermd door de omwindselbladeren).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70</a:t>
            </a:fld>
            <a:endParaRPr lang="en-GB" altLang="nl-NL"/>
          </a:p>
        </p:txBody>
      </p:sp>
    </p:spTree>
    <p:extLst>
      <p:ext uri="{BB962C8B-B14F-4D97-AF65-F5344CB8AC3E}">
        <p14:creationId xmlns:p14="http://schemas.microsoft.com/office/powerpoint/2010/main" val="25957121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Lagerstroemia indica </a:t>
            </a:r>
          </a:p>
          <a:p>
            <a:r>
              <a:rPr lang="nl-BE" dirty="0"/>
              <a:t>Kattenstaartfamilie (Lythraceae)</a:t>
            </a:r>
          </a:p>
          <a:p>
            <a:endParaRPr lang="nl-BE" dirty="0"/>
          </a:p>
          <a:p>
            <a:r>
              <a:rPr lang="nl-BE" dirty="0"/>
              <a:t>De zoveelste plant die formidabel komt te bloeien, dankzij onze natte zomer. </a:t>
            </a:r>
          </a:p>
          <a:p>
            <a:r>
              <a:rPr lang="nl-BE" dirty="0"/>
              <a:t>Let even op de zes bijzonder verfrommelde kroonbladen elk op een lange nagel, drie kenmerken typisch voor deze familie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71</a:t>
            </a:fld>
            <a:endParaRPr lang="en-GB" altLang="nl-NL"/>
          </a:p>
        </p:txBody>
      </p:sp>
    </p:spTree>
    <p:extLst>
      <p:ext uri="{BB962C8B-B14F-4D97-AF65-F5344CB8AC3E}">
        <p14:creationId xmlns:p14="http://schemas.microsoft.com/office/powerpoint/2010/main" val="5028589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Lagerstroemia indica </a:t>
            </a:r>
          </a:p>
          <a:p>
            <a:r>
              <a:rPr lang="nl-BE" dirty="0"/>
              <a:t>Kattenstaartfamilie (Lythraceae)</a:t>
            </a:r>
          </a:p>
          <a:p>
            <a:endParaRPr lang="nl-BE" dirty="0"/>
          </a:p>
          <a:p>
            <a:r>
              <a:rPr lang="nl-BE" dirty="0"/>
              <a:t>De zoveelste plant die formidabel komt te bloeien, dankzij onze natte zomer. </a:t>
            </a:r>
          </a:p>
          <a:p>
            <a:r>
              <a:rPr lang="nl-BE" dirty="0"/>
              <a:t>Let even op de zes bijzonder verfrommelde kroonbladen elk op een lange nagel, drie kenmerken typisch voor deze familie</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72</a:t>
            </a:fld>
            <a:endParaRPr lang="en-GB" altLang="nl-NL"/>
          </a:p>
        </p:txBody>
      </p:sp>
    </p:spTree>
    <p:extLst>
      <p:ext uri="{BB962C8B-B14F-4D97-AF65-F5344CB8AC3E}">
        <p14:creationId xmlns:p14="http://schemas.microsoft.com/office/powerpoint/2010/main" val="40833039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Europese cyclaam (Cyclamen purpurascens)</a:t>
            </a:r>
          </a:p>
          <a:p>
            <a:r>
              <a:rPr lang="nl-BE" dirty="0"/>
              <a:t>Sleutelbloemfamilie (Primulaceae)</a:t>
            </a:r>
          </a:p>
          <a:p>
            <a:endParaRPr lang="nl-BE" dirty="0"/>
          </a:p>
          <a:p>
            <a:r>
              <a:rPr lang="nl-BE" dirty="0"/>
              <a:t>Merk op de zeer verschillende tekeningen van de bladeren.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73</a:t>
            </a:fld>
            <a:endParaRPr lang="en-GB" altLang="nl-NL"/>
          </a:p>
        </p:txBody>
      </p:sp>
    </p:spTree>
    <p:extLst>
      <p:ext uri="{BB962C8B-B14F-4D97-AF65-F5344CB8AC3E}">
        <p14:creationId xmlns:p14="http://schemas.microsoft.com/office/powerpoint/2010/main" val="846084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Castanopsis sieboldii </a:t>
            </a:r>
          </a:p>
          <a:p>
            <a:r>
              <a:rPr lang="nl-BE" dirty="0"/>
              <a:t>Beukenfamilie (Fagaceae)</a:t>
            </a:r>
          </a:p>
          <a:p>
            <a:endParaRPr lang="nl-BE" dirty="0"/>
          </a:p>
          <a:p>
            <a:r>
              <a:rPr lang="nl-BE" dirty="0"/>
              <a:t>Links een takje met nog zeer jonge vruchtjes, centraal vruchtjes in een volgende fase van de rijping, die als proces twee jaar in beslag neemt.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a:t>
            </a:fld>
            <a:endParaRPr lang="en-GB" altLang="nl-NL"/>
          </a:p>
        </p:txBody>
      </p:sp>
    </p:spTree>
    <p:extLst>
      <p:ext uri="{BB962C8B-B14F-4D97-AF65-F5344CB8AC3E}">
        <p14:creationId xmlns:p14="http://schemas.microsoft.com/office/powerpoint/2010/main" val="36303269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Eucomis pole-evansii </a:t>
            </a:r>
          </a:p>
          <a:p>
            <a:r>
              <a:rPr lang="nl-BE" dirty="0"/>
              <a:t>Hyacintfamilie (Hyacinthaceae)</a:t>
            </a:r>
          </a:p>
          <a:p>
            <a:endParaRPr lang="nl-BE" dirty="0"/>
          </a:p>
          <a:p>
            <a:r>
              <a:rPr lang="nl-BE" dirty="0"/>
              <a:t>Twee bloemgestellen, een liggend, de andere rechtopstaand.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74</a:t>
            </a:fld>
            <a:endParaRPr lang="en-GB" altLang="nl-NL"/>
          </a:p>
        </p:txBody>
      </p:sp>
    </p:spTree>
    <p:extLst>
      <p:ext uri="{BB962C8B-B14F-4D97-AF65-F5344CB8AC3E}">
        <p14:creationId xmlns:p14="http://schemas.microsoft.com/office/powerpoint/2010/main" val="875077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Eucomis pole-evansii </a:t>
            </a:r>
          </a:p>
          <a:p>
            <a:r>
              <a:rPr lang="nl-BE" dirty="0"/>
              <a:t>Hyacintfamilie (Hyacinthaceae)</a:t>
            </a:r>
          </a:p>
          <a:p>
            <a:endParaRPr lang="nl-BE" dirty="0"/>
          </a:p>
          <a:p>
            <a:r>
              <a:rPr lang="nl-BE" dirty="0"/>
              <a:t>Het liggende bloemgestel toont aan waarvoor dat kuifje dient, er wordt daarmee meteen een nieuwe plant gecreëerd.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75</a:t>
            </a:fld>
            <a:endParaRPr lang="en-GB" altLang="nl-NL"/>
          </a:p>
        </p:txBody>
      </p:sp>
    </p:spTree>
    <p:extLst>
      <p:ext uri="{BB962C8B-B14F-4D97-AF65-F5344CB8AC3E}">
        <p14:creationId xmlns:p14="http://schemas.microsoft.com/office/powerpoint/2010/main" val="3295638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Lepechinia hastata </a:t>
            </a:r>
          </a:p>
          <a:p>
            <a:r>
              <a:rPr lang="nl-BE" dirty="0"/>
              <a:t>Lipbloemenfamilie (Lamiaceae)</a:t>
            </a:r>
          </a:p>
          <a:p>
            <a:endParaRPr lang="nl-BE" dirty="0"/>
          </a:p>
          <a:p>
            <a:r>
              <a:rPr lang="nl-BE" dirty="0"/>
              <a:t>Een wel zeer fraaie soort, afkomstig uit Mexico, meer bepaald Baja California, en deze houdt hier stand ook na de voorbije winter.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76</a:t>
            </a:fld>
            <a:endParaRPr lang="en-GB" altLang="nl-NL"/>
          </a:p>
        </p:txBody>
      </p:sp>
    </p:spTree>
    <p:extLst>
      <p:ext uri="{BB962C8B-B14F-4D97-AF65-F5344CB8AC3E}">
        <p14:creationId xmlns:p14="http://schemas.microsoft.com/office/powerpoint/2010/main" val="33483959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Lepechinia hastata </a:t>
            </a:r>
          </a:p>
          <a:p>
            <a:r>
              <a:rPr lang="nl-BE" dirty="0"/>
              <a:t>Lipbloemenfamilie (Lamiaceae)</a:t>
            </a:r>
          </a:p>
          <a:p>
            <a:endParaRPr lang="nl-BE" dirty="0"/>
          </a:p>
          <a:p>
            <a:r>
              <a:rPr lang="nl-BE" dirty="0"/>
              <a:t>Een wel zeer fraaie soort, afkomstig uit Mexico, meer bepaald Baja California, en deze houdt hier stand ook na de voorbije winter. </a:t>
            </a:r>
          </a:p>
          <a:p>
            <a:endParaRPr lang="nl-BE" dirty="0"/>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77</a:t>
            </a:fld>
            <a:endParaRPr lang="en-GB" altLang="nl-NL"/>
          </a:p>
        </p:txBody>
      </p:sp>
    </p:spTree>
    <p:extLst>
      <p:ext uri="{BB962C8B-B14F-4D97-AF65-F5344CB8AC3E}">
        <p14:creationId xmlns:p14="http://schemas.microsoft.com/office/powerpoint/2010/main" val="31440220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Petrophytum cinerascens </a:t>
            </a:r>
          </a:p>
          <a:p>
            <a:r>
              <a:rPr lang="nl-BE" dirty="0"/>
              <a:t>Rozenfamilie (Rosaceae)</a:t>
            </a:r>
          </a:p>
          <a:p>
            <a:endParaRPr lang="nl-BE" dirty="0"/>
          </a:p>
          <a:p>
            <a:r>
              <a:rPr lang="nl-BE" dirty="0"/>
              <a:t>Een wat onopvallende plant, eigenlijk een dwergstruikje, nauw verwant met </a:t>
            </a:r>
            <a:r>
              <a:rPr lang="nl-BE" i="1" dirty="0"/>
              <a:t>Spiraea</a:t>
            </a:r>
            <a:r>
              <a:rPr lang="nl-BE" dirty="0"/>
              <a:t>, maar met toch zeer schone bloemetjes, zeker wanneer je ze van dichtbij bestudeert.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78</a:t>
            </a:fld>
            <a:endParaRPr lang="en-GB" altLang="nl-NL"/>
          </a:p>
        </p:txBody>
      </p:sp>
    </p:spTree>
    <p:extLst>
      <p:ext uri="{BB962C8B-B14F-4D97-AF65-F5344CB8AC3E}">
        <p14:creationId xmlns:p14="http://schemas.microsoft.com/office/powerpoint/2010/main" val="4523136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Petrophytum cinerascens </a:t>
            </a:r>
          </a:p>
          <a:p>
            <a:r>
              <a:rPr lang="nl-BE" dirty="0"/>
              <a:t>Rozenfamilie (Rosaceae)</a:t>
            </a:r>
          </a:p>
          <a:p>
            <a:endParaRPr lang="nl-BE" dirty="0"/>
          </a:p>
          <a:p>
            <a:r>
              <a:rPr lang="nl-BE" dirty="0"/>
              <a:t>Een wat onopvallende plant, eigenlijk een dwergstruikje, nauw verwant met </a:t>
            </a:r>
            <a:r>
              <a:rPr lang="nl-BE" i="1" dirty="0"/>
              <a:t>Spiraea</a:t>
            </a:r>
            <a:r>
              <a:rPr lang="nl-BE" dirty="0"/>
              <a:t>, maar met toch zeer schone bloemetjes, zeker wanneer je ze van dichtbij bestudeert.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79</a:t>
            </a:fld>
            <a:endParaRPr lang="en-GB" altLang="nl-NL"/>
          </a:p>
        </p:txBody>
      </p:sp>
    </p:spTree>
    <p:extLst>
      <p:ext uri="{BB962C8B-B14F-4D97-AF65-F5344CB8AC3E}">
        <p14:creationId xmlns:p14="http://schemas.microsoft.com/office/powerpoint/2010/main" val="16654024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Eryngium planum </a:t>
            </a:r>
          </a:p>
          <a:p>
            <a:r>
              <a:rPr lang="nl-BE" dirty="0"/>
              <a:t>Schermbloemenfamilie (Apiaceae)</a:t>
            </a:r>
          </a:p>
          <a:p>
            <a:endParaRPr lang="nl-BE" dirty="0"/>
          </a:p>
          <a:p>
            <a:r>
              <a:rPr lang="nl-BE" dirty="0"/>
              <a:t>Opnieuw een distel, maar wel een uit een andere familie. </a:t>
            </a:r>
          </a:p>
          <a:p>
            <a:r>
              <a:rPr lang="nl-BE" dirty="0"/>
              <a:t>Schermen van schermpjes is niet wat we hier zien, maar eerder cymes van hoofdjes.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80</a:t>
            </a:fld>
            <a:endParaRPr lang="en-GB" altLang="nl-NL"/>
          </a:p>
        </p:txBody>
      </p:sp>
    </p:spTree>
    <p:extLst>
      <p:ext uri="{BB962C8B-B14F-4D97-AF65-F5344CB8AC3E}">
        <p14:creationId xmlns:p14="http://schemas.microsoft.com/office/powerpoint/2010/main" val="33565914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Eryngium planum </a:t>
            </a:r>
          </a:p>
          <a:p>
            <a:r>
              <a:rPr lang="nl-BE" dirty="0"/>
              <a:t>Schermbloemenfamilie (Apiaceae)</a:t>
            </a:r>
          </a:p>
          <a:p>
            <a:endParaRPr lang="nl-BE" dirty="0"/>
          </a:p>
          <a:p>
            <a:r>
              <a:rPr lang="nl-BE" dirty="0"/>
              <a:t>Opnieuw een distel, maar wel een uit een andere familie. </a:t>
            </a:r>
          </a:p>
          <a:p>
            <a:r>
              <a:rPr lang="nl-BE" dirty="0"/>
              <a:t>Schermen van schermpjes is niet wat we hier zien, maar eerder cymes van hoofdjes.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81</a:t>
            </a:fld>
            <a:endParaRPr lang="en-GB" altLang="nl-NL"/>
          </a:p>
        </p:txBody>
      </p:sp>
    </p:spTree>
    <p:extLst>
      <p:ext uri="{BB962C8B-B14F-4D97-AF65-F5344CB8AC3E}">
        <p14:creationId xmlns:p14="http://schemas.microsoft.com/office/powerpoint/2010/main" val="15842163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Allium hookeri </a:t>
            </a:r>
          </a:p>
          <a:p>
            <a:r>
              <a:rPr lang="nl-BE" dirty="0"/>
              <a:t>Lookfamilie (Alliaceae)</a:t>
            </a:r>
          </a:p>
          <a:p>
            <a:endParaRPr lang="nl-BE" dirty="0"/>
          </a:p>
          <a:p>
            <a:r>
              <a:rPr lang="nl-BE" dirty="0"/>
              <a:t>Deze plant uit Z China en O Himalaya wordt nu zeer veel geteeld in ZO Azië, als een fijn groentegewas.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82</a:t>
            </a:fld>
            <a:endParaRPr lang="en-GB" altLang="nl-NL"/>
          </a:p>
        </p:txBody>
      </p:sp>
    </p:spTree>
    <p:extLst>
      <p:ext uri="{BB962C8B-B14F-4D97-AF65-F5344CB8AC3E}">
        <p14:creationId xmlns:p14="http://schemas.microsoft.com/office/powerpoint/2010/main" val="25953643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Allium hookeri </a:t>
            </a:r>
          </a:p>
          <a:p>
            <a:r>
              <a:rPr lang="nl-BE" dirty="0"/>
              <a:t>Lookfamilie (Alliaceae)</a:t>
            </a:r>
          </a:p>
          <a:p>
            <a:endParaRPr lang="nl-BE" dirty="0"/>
          </a:p>
          <a:p>
            <a:r>
              <a:rPr lang="nl-BE" dirty="0"/>
              <a:t>Deze plant uit Z China en O Himalaya wordt nu zeer veel geteeld in ZO Azië, als een fijn groentegewas. </a:t>
            </a:r>
          </a:p>
          <a:p>
            <a:endParaRPr lang="nl-BE" dirty="0"/>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83</a:t>
            </a:fld>
            <a:endParaRPr lang="en-GB" altLang="nl-NL"/>
          </a:p>
        </p:txBody>
      </p:sp>
    </p:spTree>
    <p:extLst>
      <p:ext uri="{BB962C8B-B14F-4D97-AF65-F5344CB8AC3E}">
        <p14:creationId xmlns:p14="http://schemas.microsoft.com/office/powerpoint/2010/main" val="810073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Hydrangea aspera </a:t>
            </a:r>
          </a:p>
          <a:p>
            <a:r>
              <a:rPr lang="nl-BE" dirty="0"/>
              <a:t>Hortensiafamilie (Hydrangeaceae)</a:t>
            </a:r>
          </a:p>
          <a:p>
            <a:endParaRPr lang="nl-BE" dirty="0"/>
          </a:p>
          <a:p>
            <a:r>
              <a:rPr lang="nl-BE" dirty="0"/>
              <a:t>Dankzij deze natte zomer staat deze plant nu in volle pracht te bloeien, waar ze in de vorige zomers vaak last had van iets te veel zon…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a:t>
            </a:fld>
            <a:endParaRPr lang="en-GB" altLang="nl-NL"/>
          </a:p>
        </p:txBody>
      </p:sp>
    </p:spTree>
    <p:extLst>
      <p:ext uri="{BB962C8B-B14F-4D97-AF65-F5344CB8AC3E}">
        <p14:creationId xmlns:p14="http://schemas.microsoft.com/office/powerpoint/2010/main" val="17768469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84</a:t>
            </a:fld>
            <a:endParaRPr lang="en-GB" altLang="nl-NL"/>
          </a:p>
        </p:txBody>
      </p:sp>
    </p:spTree>
    <p:extLst>
      <p:ext uri="{BB962C8B-B14F-4D97-AF65-F5344CB8AC3E}">
        <p14:creationId xmlns:p14="http://schemas.microsoft.com/office/powerpoint/2010/main" val="19909705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Uncarina roeoesliana </a:t>
            </a:r>
          </a:p>
          <a:p>
            <a:r>
              <a:rPr lang="nl-BE" dirty="0"/>
              <a:t>Sesamfamilie (Pedaliaceae)</a:t>
            </a:r>
          </a:p>
          <a:p>
            <a:endParaRPr lang="nl-BE" dirty="0"/>
          </a:p>
          <a:p>
            <a:r>
              <a:rPr lang="nl-BE" dirty="0"/>
              <a:t>Een buitengewone plant met een prachtige architectuur, en daarenboven een intrigerende naam. </a:t>
            </a:r>
          </a:p>
          <a:p>
            <a:r>
              <a:rPr lang="nl-BE" dirty="0"/>
              <a:t>Deze naam is de verlatijnste vorm van Walter Röösli, een Zwitserse (semi-professionele) amateur van de flora van Madagascar.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85</a:t>
            </a:fld>
            <a:endParaRPr lang="en-GB" altLang="nl-NL"/>
          </a:p>
        </p:txBody>
      </p:sp>
    </p:spTree>
    <p:extLst>
      <p:ext uri="{BB962C8B-B14F-4D97-AF65-F5344CB8AC3E}">
        <p14:creationId xmlns:p14="http://schemas.microsoft.com/office/powerpoint/2010/main" val="40023255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Pachypodium geayi &amp; Pachypodium lamerei </a:t>
            </a:r>
          </a:p>
          <a:p>
            <a:r>
              <a:rPr lang="nl-BE" dirty="0"/>
              <a:t>Maagdenpalmfamilie (Apocynaceae)</a:t>
            </a:r>
          </a:p>
          <a:p>
            <a:endParaRPr lang="nl-BE" dirty="0"/>
          </a:p>
          <a:p>
            <a:r>
              <a:rPr lang="nl-BE" dirty="0"/>
              <a:t>Hoewel ze vroeger verder van elkaar waren aangeplant, door de breedtegroei en basale vertakkingen groeien ze nu heel dicht bij elkaar. </a:t>
            </a:r>
          </a:p>
          <a:p>
            <a:r>
              <a:rPr lang="nl-BE" dirty="0"/>
              <a:t>1 &amp; 2 links = </a:t>
            </a:r>
            <a:r>
              <a:rPr lang="nl-BE" i="1" dirty="0"/>
              <a:t>Pachypodium geayi </a:t>
            </a:r>
          </a:p>
          <a:p>
            <a:r>
              <a:rPr lang="nl-BE" dirty="0"/>
              <a:t>3 &amp; 4, 5 &amp; 6, 7 &amp; 8 = </a:t>
            </a:r>
            <a:r>
              <a:rPr lang="nl-BE" i="1" dirty="0"/>
              <a:t>Pachypodium lamerei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86</a:t>
            </a:fld>
            <a:endParaRPr lang="en-GB" altLang="nl-NL"/>
          </a:p>
        </p:txBody>
      </p:sp>
    </p:spTree>
    <p:extLst>
      <p:ext uri="{BB962C8B-B14F-4D97-AF65-F5344CB8AC3E}">
        <p14:creationId xmlns:p14="http://schemas.microsoft.com/office/powerpoint/2010/main" val="23538113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Pachypodium lamerei</a:t>
            </a:r>
          </a:p>
          <a:p>
            <a:r>
              <a:rPr lang="nl-BE" dirty="0"/>
              <a:t>Maagdenpalmfamilie (Apocynaceae)</a:t>
            </a:r>
          </a:p>
          <a:p>
            <a:endParaRPr lang="nl-BE" dirty="0"/>
          </a:p>
          <a:p>
            <a:r>
              <a:rPr lang="nl-BE" dirty="0"/>
              <a:t>Stammen 8 &amp; 7, 6 &amp; 5.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87</a:t>
            </a:fld>
            <a:endParaRPr lang="en-GB" altLang="nl-NL"/>
          </a:p>
        </p:txBody>
      </p:sp>
    </p:spTree>
    <p:extLst>
      <p:ext uri="{BB962C8B-B14F-4D97-AF65-F5344CB8AC3E}">
        <p14:creationId xmlns:p14="http://schemas.microsoft.com/office/powerpoint/2010/main" val="9417158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Pachypodium geayi &amp; Pachypodium lamerei</a:t>
            </a:r>
          </a:p>
          <a:p>
            <a:r>
              <a:rPr lang="nl-BE" dirty="0"/>
              <a:t>Maagdenpalmfamilie (Apocynaceae)</a:t>
            </a:r>
          </a:p>
          <a:p>
            <a:endParaRPr lang="nl-BE" dirty="0"/>
          </a:p>
          <a:p>
            <a:r>
              <a:rPr lang="nl-BE" dirty="0"/>
              <a:t>Links 1 &amp; 2 = </a:t>
            </a:r>
            <a:r>
              <a:rPr lang="nl-BE" i="1" dirty="0"/>
              <a:t>Pachypodium geayi</a:t>
            </a:r>
            <a:r>
              <a:rPr lang="nl-BE" dirty="0"/>
              <a:t>. </a:t>
            </a:r>
          </a:p>
          <a:p>
            <a:r>
              <a:rPr lang="nl-BE" dirty="0"/>
              <a:t>Rechts 3 = </a:t>
            </a:r>
            <a:r>
              <a:rPr lang="nl-BE" i="1" dirty="0"/>
              <a:t>Pachypodium lamerei</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88</a:t>
            </a:fld>
            <a:endParaRPr lang="en-GB" altLang="nl-NL"/>
          </a:p>
        </p:txBody>
      </p:sp>
    </p:spTree>
    <p:extLst>
      <p:ext uri="{BB962C8B-B14F-4D97-AF65-F5344CB8AC3E}">
        <p14:creationId xmlns:p14="http://schemas.microsoft.com/office/powerpoint/2010/main" val="37616057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Cylindropuntia leptocaulis </a:t>
            </a:r>
          </a:p>
          <a:p>
            <a:r>
              <a:rPr lang="nl-BE" dirty="0"/>
              <a:t>Cactusfamilie (Cactaceae)</a:t>
            </a:r>
          </a:p>
          <a:p>
            <a:endParaRPr lang="nl-BE" dirty="0"/>
          </a:p>
          <a:p>
            <a:r>
              <a:rPr lang="nl-BE" dirty="0"/>
              <a:t>Een schraal struikje, zo lijkt deze soort maar weinig op een cactus, maar toch is dit een échte cactus.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89</a:t>
            </a:fld>
            <a:endParaRPr lang="en-GB" altLang="nl-NL"/>
          </a:p>
        </p:txBody>
      </p:sp>
    </p:spTree>
    <p:extLst>
      <p:ext uri="{BB962C8B-B14F-4D97-AF65-F5344CB8AC3E}">
        <p14:creationId xmlns:p14="http://schemas.microsoft.com/office/powerpoint/2010/main" val="22499424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Cylindropuntia leptocaulis </a:t>
            </a:r>
          </a:p>
          <a:p>
            <a:r>
              <a:rPr lang="nl-BE" dirty="0"/>
              <a:t>Cactusfamilie (Cactaceae)</a:t>
            </a:r>
          </a:p>
          <a:p>
            <a:endParaRPr lang="nl-BE" dirty="0"/>
          </a:p>
          <a:p>
            <a:r>
              <a:rPr lang="nl-BE" dirty="0"/>
              <a:t>Een schraal struikje, zo lijkt deze soort maar weinig op een cactus, maar toch is dit een échte cactus.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90</a:t>
            </a:fld>
            <a:endParaRPr lang="en-GB" altLang="nl-NL"/>
          </a:p>
        </p:txBody>
      </p:sp>
    </p:spTree>
    <p:extLst>
      <p:ext uri="{BB962C8B-B14F-4D97-AF65-F5344CB8AC3E}">
        <p14:creationId xmlns:p14="http://schemas.microsoft.com/office/powerpoint/2010/main" val="15752712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Pereskia grandifolia </a:t>
            </a:r>
          </a:p>
          <a:p>
            <a:r>
              <a:rPr lang="nl-BE" dirty="0"/>
              <a:t>Cactusfamilie (Cactaceae)</a:t>
            </a:r>
          </a:p>
          <a:p>
            <a:endParaRPr lang="nl-BE" dirty="0"/>
          </a:p>
          <a:p>
            <a:r>
              <a:rPr lang="nl-BE" dirty="0"/>
              <a:t>En deze bebladerde plant lijkt al evenmin op een cactus, en toch is ook dit wel degelijk een échte cactus.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91</a:t>
            </a:fld>
            <a:endParaRPr lang="en-GB" altLang="nl-NL"/>
          </a:p>
        </p:txBody>
      </p:sp>
    </p:spTree>
    <p:extLst>
      <p:ext uri="{BB962C8B-B14F-4D97-AF65-F5344CB8AC3E}">
        <p14:creationId xmlns:p14="http://schemas.microsoft.com/office/powerpoint/2010/main" val="39458779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Pereskia grandifolia </a:t>
            </a:r>
          </a:p>
          <a:p>
            <a:r>
              <a:rPr lang="nl-BE" dirty="0"/>
              <a:t>Cactusfamilie (Cactaceae)</a:t>
            </a:r>
          </a:p>
          <a:p>
            <a:endParaRPr lang="nl-BE" dirty="0"/>
          </a:p>
          <a:p>
            <a:r>
              <a:rPr lang="nl-BE" dirty="0"/>
              <a:t>En deze bebladerde plant lijkt al evenmin op een cactus, en toch is ook dit wel degelijk een échte cactus.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92</a:t>
            </a:fld>
            <a:endParaRPr lang="en-GB" altLang="nl-NL"/>
          </a:p>
        </p:txBody>
      </p:sp>
    </p:spTree>
    <p:extLst>
      <p:ext uri="{BB962C8B-B14F-4D97-AF65-F5344CB8AC3E}">
        <p14:creationId xmlns:p14="http://schemas.microsoft.com/office/powerpoint/2010/main" val="2007614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Echinocactus grusonii wordt Kroenleinia grusonii </a:t>
            </a:r>
          </a:p>
          <a:p>
            <a:r>
              <a:rPr lang="nl-BE" dirty="0"/>
              <a:t>Cactusfamilie (Cactaceae)</a:t>
            </a:r>
          </a:p>
          <a:p>
            <a:endParaRPr lang="nl-BE" dirty="0"/>
          </a:p>
          <a:p>
            <a:r>
              <a:rPr lang="nl-BE" dirty="0"/>
              <a:t>Deze welbekende cactus blijkt nu niet meer thuis te horen in het genus </a:t>
            </a:r>
            <a:r>
              <a:rPr lang="nl-BE" i="1" dirty="0"/>
              <a:t>Echinocactus</a:t>
            </a:r>
            <a:r>
              <a:rPr lang="nl-BE" dirty="0"/>
              <a:t>, hoewel de typesoort daarvan ook een dergelijke bolvormige habitus vertoont.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93</a:t>
            </a:fld>
            <a:endParaRPr lang="en-GB" altLang="nl-NL"/>
          </a:p>
        </p:txBody>
      </p:sp>
    </p:spTree>
    <p:extLst>
      <p:ext uri="{BB962C8B-B14F-4D97-AF65-F5344CB8AC3E}">
        <p14:creationId xmlns:p14="http://schemas.microsoft.com/office/powerpoint/2010/main" val="2721007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a:t>
            </a:fld>
            <a:endParaRPr lang="en-GB" altLang="nl-NL"/>
          </a:p>
        </p:txBody>
      </p:sp>
    </p:spTree>
    <p:extLst>
      <p:ext uri="{BB962C8B-B14F-4D97-AF65-F5344CB8AC3E}">
        <p14:creationId xmlns:p14="http://schemas.microsoft.com/office/powerpoint/2010/main" val="11075825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94</a:t>
            </a:fld>
            <a:endParaRPr lang="en-GB" altLang="nl-NL"/>
          </a:p>
        </p:txBody>
      </p:sp>
    </p:spTree>
    <p:extLst>
      <p:ext uri="{BB962C8B-B14F-4D97-AF65-F5344CB8AC3E}">
        <p14:creationId xmlns:p14="http://schemas.microsoft.com/office/powerpoint/2010/main" val="16245439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Canadese dwergkornoelje (Cornus canadensis)</a:t>
            </a:r>
          </a:p>
          <a:p>
            <a:r>
              <a:rPr lang="nl-BE" dirty="0"/>
              <a:t>Kornoeljefamilie (Cornaceae)</a:t>
            </a:r>
          </a:p>
          <a:p>
            <a:endParaRPr lang="nl-BE" dirty="0"/>
          </a:p>
          <a:p>
            <a:r>
              <a:rPr lang="nl-BE" dirty="0"/>
              <a:t>Een van de dwergkornoeljes, die ondergronds een aantal verhoutende rhizomen vormen, als het ware een struikje dat weggekropen is onder grond, ter beschutting van de extreme koude.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95</a:t>
            </a:fld>
            <a:endParaRPr lang="en-GB" altLang="nl-NL"/>
          </a:p>
        </p:txBody>
      </p:sp>
    </p:spTree>
    <p:extLst>
      <p:ext uri="{BB962C8B-B14F-4D97-AF65-F5344CB8AC3E}">
        <p14:creationId xmlns:p14="http://schemas.microsoft.com/office/powerpoint/2010/main" val="31493758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Canadese dwergkornoelje (Cornus canadensis)</a:t>
            </a:r>
          </a:p>
          <a:p>
            <a:r>
              <a:rPr lang="nl-BE" dirty="0"/>
              <a:t>Kornoeljefamilie (Cornaceae)</a:t>
            </a:r>
          </a:p>
          <a:p>
            <a:endParaRPr lang="nl-BE" dirty="0"/>
          </a:p>
          <a:p>
            <a:r>
              <a:rPr lang="nl-BE" dirty="0"/>
              <a:t>Een van de dwergkornoeljes, die ondergronds een aantal verhoutende rhizomen vormen, als het ware een struikje dat weggekropen is onder grond, ter beschutting van de extreme koude. </a:t>
            </a:r>
          </a:p>
          <a:p>
            <a:endParaRPr lang="nl-BE" dirty="0"/>
          </a:p>
          <a:p>
            <a:r>
              <a:rPr lang="nl-BE" dirty="0"/>
              <a:t>De bloemetjes zijn wel nog individueel gesteeld, ze vormen geen kopje zoals bij de kopkornoeljes, die ook zijn uitgerust met de grote witte bracteeën.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96</a:t>
            </a:fld>
            <a:endParaRPr lang="en-GB" altLang="nl-NL"/>
          </a:p>
        </p:txBody>
      </p:sp>
    </p:spTree>
    <p:extLst>
      <p:ext uri="{BB962C8B-B14F-4D97-AF65-F5344CB8AC3E}">
        <p14:creationId xmlns:p14="http://schemas.microsoft.com/office/powerpoint/2010/main" val="6790166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Trillium erectum </a:t>
            </a:r>
          </a:p>
          <a:p>
            <a:r>
              <a:rPr lang="nl-BE" dirty="0"/>
              <a:t>Melanthiumfamilie (Melanthiaceae)</a:t>
            </a:r>
          </a:p>
          <a:p>
            <a:endParaRPr lang="nl-BE" dirty="0"/>
          </a:p>
          <a:p>
            <a:r>
              <a:rPr lang="nl-BE" dirty="0"/>
              <a:t>Een ietwat ongewoon beeld van een Drieblad-soort, in vruchtzetting.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97</a:t>
            </a:fld>
            <a:endParaRPr lang="en-GB" altLang="nl-NL"/>
          </a:p>
        </p:txBody>
      </p:sp>
    </p:spTree>
    <p:extLst>
      <p:ext uri="{BB962C8B-B14F-4D97-AF65-F5344CB8AC3E}">
        <p14:creationId xmlns:p14="http://schemas.microsoft.com/office/powerpoint/2010/main" val="37006436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Mahonia aff. duclouxiana </a:t>
            </a:r>
          </a:p>
          <a:p>
            <a:r>
              <a:rPr lang="nl-BE" dirty="0"/>
              <a:t>Berberisfamilie (Berberidaceae)</a:t>
            </a:r>
          </a:p>
          <a:p>
            <a:endParaRPr lang="nl-BE" dirty="0"/>
          </a:p>
          <a:p>
            <a:r>
              <a:rPr lang="nl-BE" dirty="0"/>
              <a:t>Dan keren we even terug naar de bladplanten, waarvan dit toch wel een zeer geslaagde uitvoering is.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98</a:t>
            </a:fld>
            <a:endParaRPr lang="en-GB" altLang="nl-NL"/>
          </a:p>
        </p:txBody>
      </p:sp>
    </p:spTree>
    <p:extLst>
      <p:ext uri="{BB962C8B-B14F-4D97-AF65-F5344CB8AC3E}">
        <p14:creationId xmlns:p14="http://schemas.microsoft.com/office/powerpoint/2010/main" val="31862646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Hydrangea sikokiana </a:t>
            </a:r>
          </a:p>
          <a:p>
            <a:r>
              <a:rPr lang="nl-BE" dirty="0"/>
              <a:t>Hortensiafamilie (Hydrangeaceae)</a:t>
            </a:r>
          </a:p>
          <a:p>
            <a:endParaRPr lang="nl-BE" dirty="0"/>
          </a:p>
          <a:p>
            <a:r>
              <a:rPr lang="nl-BE" dirty="0"/>
              <a:t>En ook deze soort komt hiervoor in aanmerking, en zo mooi gezellig groeiend.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99</a:t>
            </a:fld>
            <a:endParaRPr lang="en-GB" altLang="nl-NL"/>
          </a:p>
        </p:txBody>
      </p:sp>
    </p:spTree>
    <p:extLst>
      <p:ext uri="{BB962C8B-B14F-4D97-AF65-F5344CB8AC3E}">
        <p14:creationId xmlns:p14="http://schemas.microsoft.com/office/powerpoint/2010/main" val="11356931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Ennealophus euryandrus </a:t>
            </a:r>
          </a:p>
          <a:p>
            <a:r>
              <a:rPr lang="nl-BE" dirty="0"/>
              <a:t>Irisfamilie (Iridaceae)</a:t>
            </a:r>
          </a:p>
          <a:p>
            <a:endParaRPr lang="nl-BE" dirty="0"/>
          </a:p>
          <a:p>
            <a:r>
              <a:rPr lang="nl-BE" dirty="0"/>
              <a:t>Herkenbaar als een lid van de Irisfamilie, onmiskenbaar, maar dan zijn de generische kenmerken toch wat moeilijker herkenbaar. </a:t>
            </a:r>
          </a:p>
          <a:p>
            <a:r>
              <a:rPr lang="nl-BE" dirty="0"/>
              <a:t>Maar wat een prachtige bloem!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100</a:t>
            </a:fld>
            <a:endParaRPr lang="en-GB" altLang="nl-NL"/>
          </a:p>
        </p:txBody>
      </p:sp>
    </p:spTree>
    <p:extLst>
      <p:ext uri="{BB962C8B-B14F-4D97-AF65-F5344CB8AC3E}">
        <p14:creationId xmlns:p14="http://schemas.microsoft.com/office/powerpoint/2010/main" val="7302548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Ennealophus euryandrus </a:t>
            </a:r>
          </a:p>
          <a:p>
            <a:r>
              <a:rPr lang="nl-BE" dirty="0"/>
              <a:t>Irisfamilie (Iridaceae)</a:t>
            </a:r>
          </a:p>
          <a:p>
            <a:endParaRPr lang="nl-BE" dirty="0"/>
          </a:p>
          <a:p>
            <a:r>
              <a:rPr lang="nl-BE" dirty="0"/>
              <a:t>Herkenbaar als een lid van de Irisfamilie, onmiskenbaar, maar dan zijn de generische kenmerken toch wat moeilijker herkenbaar. </a:t>
            </a:r>
          </a:p>
          <a:p>
            <a:r>
              <a:rPr lang="nl-BE" dirty="0"/>
              <a:t>Maar wat een prachtige bloem! </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101</a:t>
            </a:fld>
            <a:endParaRPr lang="en-GB" altLang="nl-NL"/>
          </a:p>
        </p:txBody>
      </p:sp>
    </p:spTree>
    <p:extLst>
      <p:ext uri="{BB962C8B-B14F-4D97-AF65-F5344CB8AC3E}">
        <p14:creationId xmlns:p14="http://schemas.microsoft.com/office/powerpoint/2010/main" val="33470908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Abutilon megapotamicum wordt Callianthe megapotamica </a:t>
            </a:r>
          </a:p>
          <a:p>
            <a:r>
              <a:rPr lang="nl-BE" dirty="0"/>
              <a:t>Kaasjeskruidfamilie (Malvaceae)</a:t>
            </a:r>
          </a:p>
          <a:p>
            <a:endParaRPr lang="nl-BE" dirty="0"/>
          </a:p>
          <a:p>
            <a:r>
              <a:rPr lang="nl-BE" dirty="0"/>
              <a:t>In deze familie zijn momenteel heel wat verschuivingen aan de gang, wegens moleculaire studies, die al of niet het monofyletisch karakter van de huidige genera aantonen. </a:t>
            </a:r>
          </a:p>
          <a:p>
            <a:r>
              <a:rPr lang="nl-BE" dirty="0"/>
              <a:t>De naam van het nieuw genus verwijst duidelijk naar de prachtige bloem!</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102</a:t>
            </a:fld>
            <a:endParaRPr lang="en-GB" altLang="nl-NL"/>
          </a:p>
        </p:txBody>
      </p:sp>
    </p:spTree>
    <p:extLst>
      <p:ext uri="{BB962C8B-B14F-4D97-AF65-F5344CB8AC3E}">
        <p14:creationId xmlns:p14="http://schemas.microsoft.com/office/powerpoint/2010/main" val="31082717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Abutilon megapotamicum wordt Callianthe megapotamica </a:t>
            </a:r>
          </a:p>
          <a:p>
            <a:r>
              <a:rPr lang="nl-BE" dirty="0"/>
              <a:t>Kaasjeskruidfamilie (Malvaceae)</a:t>
            </a:r>
          </a:p>
          <a:p>
            <a:endParaRPr lang="nl-BE" dirty="0"/>
          </a:p>
          <a:p>
            <a:r>
              <a:rPr lang="nl-BE" dirty="0"/>
              <a:t>In deze familie zijn momenteel heel wat verschuivingen aan de gang, wegens moleculaire studies, die al of niet het monofyletisch karakter van de huidige genera aantonen. </a:t>
            </a:r>
          </a:p>
          <a:p>
            <a:r>
              <a:rPr lang="nl-BE" dirty="0"/>
              <a:t>De naam van het nieuw genus verwijst duidelijk naar de prachtige bloem!</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103</a:t>
            </a:fld>
            <a:endParaRPr lang="en-GB" altLang="nl-NL"/>
          </a:p>
        </p:txBody>
      </p:sp>
    </p:spTree>
    <p:extLst>
      <p:ext uri="{BB962C8B-B14F-4D97-AF65-F5344CB8AC3E}">
        <p14:creationId xmlns:p14="http://schemas.microsoft.com/office/powerpoint/2010/main" val="1648139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Klik om de titelstijl van het model te bewerken</a:t>
            </a:r>
            <a:endParaRPr lang="nl-NL"/>
          </a:p>
        </p:txBody>
      </p:sp>
      <p:sp>
        <p:nvSpPr>
          <p:cNvPr id="4" name="Rectangle 4">
            <a:extLst>
              <a:ext uri="{FF2B5EF4-FFF2-40B4-BE49-F238E27FC236}">
                <a16:creationId xmlns:a16="http://schemas.microsoft.com/office/drawing/2014/main" id="{AD9957FE-E197-7244-91E0-14BBFE569032}"/>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839C7361-6762-354F-84D9-8EFF5646A48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89E16FF4-9D45-884D-B7C8-B4B7604FED79}"/>
              </a:ext>
            </a:extLst>
          </p:cNvPr>
          <p:cNvSpPr>
            <a:spLocks noGrp="1" noChangeArrowheads="1"/>
          </p:cNvSpPr>
          <p:nvPr>
            <p:ph type="sldNum" sz="quarter" idx="12"/>
          </p:nvPr>
        </p:nvSpPr>
        <p:spPr>
          <a:ln/>
        </p:spPr>
        <p:txBody>
          <a:bodyPr/>
          <a:lstStyle>
            <a:lvl1pPr>
              <a:defRPr/>
            </a:lvl1pPr>
          </a:lstStyle>
          <a:p>
            <a:fld id="{758A5CC0-24CD-A848-B7A4-B6ACCD4F47EC}" type="slidenum">
              <a:rPr lang="en-GB" altLang="nl-NL"/>
              <a:pPr/>
              <a:t>‹nr.›</a:t>
            </a:fld>
            <a:endParaRPr lang="en-GB" altLang="nl-NL"/>
          </a:p>
        </p:txBody>
      </p:sp>
    </p:spTree>
    <p:extLst>
      <p:ext uri="{BB962C8B-B14F-4D97-AF65-F5344CB8AC3E}">
        <p14:creationId xmlns:p14="http://schemas.microsoft.com/office/powerpoint/2010/main" val="2590258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F51F1E2A-2EFF-EF4E-BCC9-F0DBBAA4B11F}"/>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DBD07E8-C34E-7846-8F86-BCC2CCA5EB0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55494B84-2D26-9946-9F6D-D70DD42A9867}"/>
              </a:ext>
            </a:extLst>
          </p:cNvPr>
          <p:cNvSpPr>
            <a:spLocks noGrp="1" noChangeArrowheads="1"/>
          </p:cNvSpPr>
          <p:nvPr>
            <p:ph type="sldNum" sz="quarter" idx="12"/>
          </p:nvPr>
        </p:nvSpPr>
        <p:spPr>
          <a:ln/>
        </p:spPr>
        <p:txBody>
          <a:bodyPr/>
          <a:lstStyle>
            <a:lvl1pPr>
              <a:defRPr/>
            </a:lvl1pPr>
          </a:lstStyle>
          <a:p>
            <a:fld id="{3514DBB5-D9ED-1F46-A3CF-4F4E903E7609}" type="slidenum">
              <a:rPr lang="en-GB" altLang="nl-NL"/>
              <a:pPr/>
              <a:t>‹nr.›</a:t>
            </a:fld>
            <a:endParaRPr lang="en-GB" altLang="nl-NL"/>
          </a:p>
        </p:txBody>
      </p:sp>
    </p:spTree>
    <p:extLst>
      <p:ext uri="{BB962C8B-B14F-4D97-AF65-F5344CB8AC3E}">
        <p14:creationId xmlns:p14="http://schemas.microsoft.com/office/powerpoint/2010/main" val="162036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BE"/>
              <a:t>Titelstijl van model bewerken</a:t>
            </a:r>
            <a:endParaRPr lang="nl-NL"/>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9240ADB8-8CA3-4E46-88FA-B3ADDE73ABAB}"/>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04FDE3C-EAF7-5F4A-8984-2256B9030B3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BD247EC-4E13-044D-A1A8-72DF06464ECC}"/>
              </a:ext>
            </a:extLst>
          </p:cNvPr>
          <p:cNvSpPr>
            <a:spLocks noGrp="1" noChangeArrowheads="1"/>
          </p:cNvSpPr>
          <p:nvPr>
            <p:ph type="sldNum" sz="quarter" idx="12"/>
          </p:nvPr>
        </p:nvSpPr>
        <p:spPr>
          <a:ln/>
        </p:spPr>
        <p:txBody>
          <a:bodyPr/>
          <a:lstStyle>
            <a:lvl1pPr>
              <a:defRPr/>
            </a:lvl1pPr>
          </a:lstStyle>
          <a:p>
            <a:fld id="{E864859D-F6F7-5844-9B14-47206966E6C1}" type="slidenum">
              <a:rPr lang="en-GB" altLang="nl-NL"/>
              <a:pPr/>
              <a:t>‹nr.›</a:t>
            </a:fld>
            <a:endParaRPr lang="en-GB" altLang="nl-NL"/>
          </a:p>
        </p:txBody>
      </p:sp>
    </p:spTree>
    <p:extLst>
      <p:ext uri="{BB962C8B-B14F-4D97-AF65-F5344CB8AC3E}">
        <p14:creationId xmlns:p14="http://schemas.microsoft.com/office/powerpoint/2010/main" val="129201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idx="1"/>
          </p:nvPr>
        </p:nvSpPr>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BA33427C-4888-CD43-92F9-1E69896DE575}"/>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7ABB55E-54C9-AA42-918B-52CE4780431D}"/>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C0A1600-6CDC-804B-A0AB-6193DEA9E3E2}"/>
              </a:ext>
            </a:extLst>
          </p:cNvPr>
          <p:cNvSpPr>
            <a:spLocks noGrp="1" noChangeArrowheads="1"/>
          </p:cNvSpPr>
          <p:nvPr>
            <p:ph type="sldNum" sz="quarter" idx="12"/>
          </p:nvPr>
        </p:nvSpPr>
        <p:spPr>
          <a:ln/>
        </p:spPr>
        <p:txBody>
          <a:bodyPr/>
          <a:lstStyle>
            <a:lvl1pPr>
              <a:defRPr/>
            </a:lvl1pPr>
          </a:lstStyle>
          <a:p>
            <a:fld id="{AEADA1ED-3362-284C-B306-649DD26AF337}" type="slidenum">
              <a:rPr lang="en-GB" altLang="nl-NL"/>
              <a:pPr/>
              <a:t>‹nr.›</a:t>
            </a:fld>
            <a:endParaRPr lang="en-GB" altLang="nl-NL"/>
          </a:p>
        </p:txBody>
      </p:sp>
    </p:spTree>
    <p:extLst>
      <p:ext uri="{BB962C8B-B14F-4D97-AF65-F5344CB8AC3E}">
        <p14:creationId xmlns:p14="http://schemas.microsoft.com/office/powerpoint/2010/main" val="2752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Klik om de tekststijl van het model te bewerken</a:t>
            </a:r>
          </a:p>
        </p:txBody>
      </p:sp>
      <p:sp>
        <p:nvSpPr>
          <p:cNvPr id="4" name="Rectangle 4">
            <a:extLst>
              <a:ext uri="{FF2B5EF4-FFF2-40B4-BE49-F238E27FC236}">
                <a16:creationId xmlns:a16="http://schemas.microsoft.com/office/drawing/2014/main" id="{9ABE13BE-4E8A-8741-9B7F-7697299F06B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60964780-EFB5-2044-A474-6C6B3F0200B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0EB9934B-40EE-A44E-909F-9D849AF35AE8}"/>
              </a:ext>
            </a:extLst>
          </p:cNvPr>
          <p:cNvSpPr>
            <a:spLocks noGrp="1" noChangeArrowheads="1"/>
          </p:cNvSpPr>
          <p:nvPr>
            <p:ph type="sldNum" sz="quarter" idx="12"/>
          </p:nvPr>
        </p:nvSpPr>
        <p:spPr>
          <a:ln/>
        </p:spPr>
        <p:txBody>
          <a:bodyPr/>
          <a:lstStyle>
            <a:lvl1pPr>
              <a:defRPr/>
            </a:lvl1pPr>
          </a:lstStyle>
          <a:p>
            <a:fld id="{0CCCBFD6-F5C2-9641-94BF-E3983A52D7D5}" type="slidenum">
              <a:rPr lang="en-GB" altLang="nl-NL"/>
              <a:pPr/>
              <a:t>‹nr.›</a:t>
            </a:fld>
            <a:endParaRPr lang="en-GB" altLang="nl-NL"/>
          </a:p>
        </p:txBody>
      </p:sp>
    </p:spTree>
    <p:extLst>
      <p:ext uri="{BB962C8B-B14F-4D97-AF65-F5344CB8AC3E}">
        <p14:creationId xmlns:p14="http://schemas.microsoft.com/office/powerpoint/2010/main" val="178892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Rectangle 4">
            <a:extLst>
              <a:ext uri="{FF2B5EF4-FFF2-40B4-BE49-F238E27FC236}">
                <a16:creationId xmlns:a16="http://schemas.microsoft.com/office/drawing/2014/main" id="{A79C3F5C-5CBD-FF46-973C-0E884D09CF9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CE20ABBF-4DAB-5246-A2D4-51ADA0C64748}"/>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BBF448B5-338F-B347-B506-6D4CAE49D2D3}"/>
              </a:ext>
            </a:extLst>
          </p:cNvPr>
          <p:cNvSpPr>
            <a:spLocks noGrp="1" noChangeArrowheads="1"/>
          </p:cNvSpPr>
          <p:nvPr>
            <p:ph type="sldNum" sz="quarter" idx="12"/>
          </p:nvPr>
        </p:nvSpPr>
        <p:spPr>
          <a:ln/>
        </p:spPr>
        <p:txBody>
          <a:bodyPr/>
          <a:lstStyle>
            <a:lvl1pPr>
              <a:defRPr/>
            </a:lvl1pPr>
          </a:lstStyle>
          <a:p>
            <a:fld id="{4F0170D6-CCD7-9747-A264-593CDFF82A79}" type="slidenum">
              <a:rPr lang="en-GB" altLang="nl-NL"/>
              <a:pPr/>
              <a:t>‹nr.›</a:t>
            </a:fld>
            <a:endParaRPr lang="en-GB" altLang="nl-NL"/>
          </a:p>
        </p:txBody>
      </p:sp>
    </p:spTree>
    <p:extLst>
      <p:ext uri="{BB962C8B-B14F-4D97-AF65-F5344CB8AC3E}">
        <p14:creationId xmlns:p14="http://schemas.microsoft.com/office/powerpoint/2010/main" val="31239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BE"/>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7" name="Rectangle 4">
            <a:extLst>
              <a:ext uri="{FF2B5EF4-FFF2-40B4-BE49-F238E27FC236}">
                <a16:creationId xmlns:a16="http://schemas.microsoft.com/office/drawing/2014/main" id="{08C473DF-5065-D74B-AC33-62C967DCFEF4}"/>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8" name="Rectangle 5">
            <a:extLst>
              <a:ext uri="{FF2B5EF4-FFF2-40B4-BE49-F238E27FC236}">
                <a16:creationId xmlns:a16="http://schemas.microsoft.com/office/drawing/2014/main" id="{03C3DCD8-3890-5448-A96D-1CD3AF4DE7CA}"/>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9" name="Rectangle 6">
            <a:extLst>
              <a:ext uri="{FF2B5EF4-FFF2-40B4-BE49-F238E27FC236}">
                <a16:creationId xmlns:a16="http://schemas.microsoft.com/office/drawing/2014/main" id="{B80A60E7-5B66-554D-9694-00E3CBCD5F64}"/>
              </a:ext>
            </a:extLst>
          </p:cNvPr>
          <p:cNvSpPr>
            <a:spLocks noGrp="1" noChangeArrowheads="1"/>
          </p:cNvSpPr>
          <p:nvPr>
            <p:ph type="sldNum" sz="quarter" idx="12"/>
          </p:nvPr>
        </p:nvSpPr>
        <p:spPr>
          <a:ln/>
        </p:spPr>
        <p:txBody>
          <a:bodyPr/>
          <a:lstStyle>
            <a:lvl1pPr>
              <a:defRPr/>
            </a:lvl1pPr>
          </a:lstStyle>
          <a:p>
            <a:fld id="{AA32669C-4105-5A49-9A8A-0FF3F0FB9CA9}" type="slidenum">
              <a:rPr lang="en-GB" altLang="nl-NL"/>
              <a:pPr/>
              <a:t>‹nr.›</a:t>
            </a:fld>
            <a:endParaRPr lang="en-GB" altLang="nl-NL"/>
          </a:p>
        </p:txBody>
      </p:sp>
    </p:spTree>
    <p:extLst>
      <p:ext uri="{BB962C8B-B14F-4D97-AF65-F5344CB8AC3E}">
        <p14:creationId xmlns:p14="http://schemas.microsoft.com/office/powerpoint/2010/main" val="140901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Rectangle 4">
            <a:extLst>
              <a:ext uri="{FF2B5EF4-FFF2-40B4-BE49-F238E27FC236}">
                <a16:creationId xmlns:a16="http://schemas.microsoft.com/office/drawing/2014/main" id="{117CB13F-35BC-7D44-8852-1CF27F8D7C8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4" name="Rectangle 5">
            <a:extLst>
              <a:ext uri="{FF2B5EF4-FFF2-40B4-BE49-F238E27FC236}">
                <a16:creationId xmlns:a16="http://schemas.microsoft.com/office/drawing/2014/main" id="{E492290B-9E5F-CE44-8C3D-04C22BCE0396}"/>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5" name="Rectangle 6">
            <a:extLst>
              <a:ext uri="{FF2B5EF4-FFF2-40B4-BE49-F238E27FC236}">
                <a16:creationId xmlns:a16="http://schemas.microsoft.com/office/drawing/2014/main" id="{1B590ADF-5A3F-984C-BD98-3A1707566632}"/>
              </a:ext>
            </a:extLst>
          </p:cNvPr>
          <p:cNvSpPr>
            <a:spLocks noGrp="1" noChangeArrowheads="1"/>
          </p:cNvSpPr>
          <p:nvPr>
            <p:ph type="sldNum" sz="quarter" idx="12"/>
          </p:nvPr>
        </p:nvSpPr>
        <p:spPr>
          <a:ln/>
        </p:spPr>
        <p:txBody>
          <a:bodyPr/>
          <a:lstStyle>
            <a:lvl1pPr>
              <a:defRPr/>
            </a:lvl1pPr>
          </a:lstStyle>
          <a:p>
            <a:fld id="{F90F3C5D-B830-2B4A-8D37-8CD74395FAEE}" type="slidenum">
              <a:rPr lang="en-GB" altLang="nl-NL"/>
              <a:pPr/>
              <a:t>‹nr.›</a:t>
            </a:fld>
            <a:endParaRPr lang="en-GB" altLang="nl-NL"/>
          </a:p>
        </p:txBody>
      </p:sp>
    </p:spTree>
    <p:extLst>
      <p:ext uri="{BB962C8B-B14F-4D97-AF65-F5344CB8AC3E}">
        <p14:creationId xmlns:p14="http://schemas.microsoft.com/office/powerpoint/2010/main" val="170015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2A2CF2-17D0-E641-8860-131EFEAC5908}"/>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3" name="Rectangle 5">
            <a:extLst>
              <a:ext uri="{FF2B5EF4-FFF2-40B4-BE49-F238E27FC236}">
                <a16:creationId xmlns:a16="http://schemas.microsoft.com/office/drawing/2014/main" id="{FD1D6DC1-6C30-1848-AAE4-574DE9C01F1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4" name="Rectangle 6">
            <a:extLst>
              <a:ext uri="{FF2B5EF4-FFF2-40B4-BE49-F238E27FC236}">
                <a16:creationId xmlns:a16="http://schemas.microsoft.com/office/drawing/2014/main" id="{FC429F30-6705-384F-A946-A00E342611CE}"/>
              </a:ext>
            </a:extLst>
          </p:cNvPr>
          <p:cNvSpPr>
            <a:spLocks noGrp="1" noChangeArrowheads="1"/>
          </p:cNvSpPr>
          <p:nvPr>
            <p:ph type="sldNum" sz="quarter" idx="12"/>
          </p:nvPr>
        </p:nvSpPr>
        <p:spPr>
          <a:ln/>
        </p:spPr>
        <p:txBody>
          <a:bodyPr/>
          <a:lstStyle>
            <a:lvl1pPr>
              <a:defRPr/>
            </a:lvl1pPr>
          </a:lstStyle>
          <a:p>
            <a:fld id="{A1E3C9A4-F090-B94E-895B-284A9E537F2D}" type="slidenum">
              <a:rPr lang="en-GB" altLang="nl-NL"/>
              <a:pPr/>
              <a:t>‹nr.›</a:t>
            </a:fld>
            <a:endParaRPr lang="en-GB" altLang="nl-NL"/>
          </a:p>
        </p:txBody>
      </p:sp>
    </p:spTree>
    <p:extLst>
      <p:ext uri="{BB962C8B-B14F-4D97-AF65-F5344CB8AC3E}">
        <p14:creationId xmlns:p14="http://schemas.microsoft.com/office/powerpoint/2010/main" val="47221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9C2A49ED-F0C2-3648-B72E-74398B0D313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01996DA-8839-A043-A62E-653A894103F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521C7FAE-AAA0-A84C-A098-A8A51A3B1417}"/>
              </a:ext>
            </a:extLst>
          </p:cNvPr>
          <p:cNvSpPr>
            <a:spLocks noGrp="1" noChangeArrowheads="1"/>
          </p:cNvSpPr>
          <p:nvPr>
            <p:ph type="sldNum" sz="quarter" idx="12"/>
          </p:nvPr>
        </p:nvSpPr>
        <p:spPr>
          <a:ln/>
        </p:spPr>
        <p:txBody>
          <a:bodyPr/>
          <a:lstStyle>
            <a:lvl1pPr>
              <a:defRPr/>
            </a:lvl1pPr>
          </a:lstStyle>
          <a:p>
            <a:fld id="{A5204AF4-CA61-9C43-9AD9-420C8DAC6CF7}" type="slidenum">
              <a:rPr lang="en-GB" altLang="nl-NL"/>
              <a:pPr/>
              <a:t>‹nr.›</a:t>
            </a:fld>
            <a:endParaRPr lang="en-GB" altLang="nl-NL"/>
          </a:p>
        </p:txBody>
      </p:sp>
    </p:spTree>
    <p:extLst>
      <p:ext uri="{BB962C8B-B14F-4D97-AF65-F5344CB8AC3E}">
        <p14:creationId xmlns:p14="http://schemas.microsoft.com/office/powerpoint/2010/main" val="2502200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670EA691-ADAA-5848-98F5-78C76103C77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11D9611-D91A-F445-A33E-B453B94A34A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497124B6-9840-334F-9A59-D798928746EF}"/>
              </a:ext>
            </a:extLst>
          </p:cNvPr>
          <p:cNvSpPr>
            <a:spLocks noGrp="1" noChangeArrowheads="1"/>
          </p:cNvSpPr>
          <p:nvPr>
            <p:ph type="sldNum" sz="quarter" idx="12"/>
          </p:nvPr>
        </p:nvSpPr>
        <p:spPr>
          <a:ln/>
        </p:spPr>
        <p:txBody>
          <a:bodyPr/>
          <a:lstStyle>
            <a:lvl1pPr>
              <a:defRPr/>
            </a:lvl1pPr>
          </a:lstStyle>
          <a:p>
            <a:fld id="{75C5F146-8031-304B-B1D7-CF752468CAD3}" type="slidenum">
              <a:rPr lang="en-GB" altLang="nl-NL"/>
              <a:pPr/>
              <a:t>‹nr.›</a:t>
            </a:fld>
            <a:endParaRPr lang="en-GB" altLang="nl-NL"/>
          </a:p>
        </p:txBody>
      </p:sp>
    </p:spTree>
    <p:extLst>
      <p:ext uri="{BB962C8B-B14F-4D97-AF65-F5344CB8AC3E}">
        <p14:creationId xmlns:p14="http://schemas.microsoft.com/office/powerpoint/2010/main" val="334093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FD30FB-C050-2942-A15E-57EEA1BD9D7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nl-NL"/>
              <a:t>Click to edit Master title style</a:t>
            </a:r>
          </a:p>
        </p:txBody>
      </p:sp>
      <p:sp>
        <p:nvSpPr>
          <p:cNvPr id="1027" name="Rectangle 3">
            <a:extLst>
              <a:ext uri="{FF2B5EF4-FFF2-40B4-BE49-F238E27FC236}">
                <a16:creationId xmlns:a16="http://schemas.microsoft.com/office/drawing/2014/main" id="{64FF2FB4-D547-0F48-A70F-2FCD81BCBC1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nl-NL"/>
              <a:t>Click to edit Master text styles</a:t>
            </a:r>
          </a:p>
          <a:p>
            <a:pPr lvl="1"/>
            <a:r>
              <a:rPr lang="en-GB" altLang="nl-NL"/>
              <a:t>Second level</a:t>
            </a:r>
          </a:p>
          <a:p>
            <a:pPr lvl="2"/>
            <a:r>
              <a:rPr lang="en-GB" altLang="nl-NL"/>
              <a:t>Third level</a:t>
            </a:r>
          </a:p>
          <a:p>
            <a:pPr lvl="3"/>
            <a:r>
              <a:rPr lang="en-GB" altLang="nl-NL"/>
              <a:t>Fourth level</a:t>
            </a:r>
          </a:p>
          <a:p>
            <a:pPr lvl="4"/>
            <a:r>
              <a:rPr lang="en-GB" altLang="nl-NL"/>
              <a:t>Fifth level</a:t>
            </a:r>
          </a:p>
        </p:txBody>
      </p:sp>
      <p:sp>
        <p:nvSpPr>
          <p:cNvPr id="1028" name="Rectangle 4">
            <a:extLst>
              <a:ext uri="{FF2B5EF4-FFF2-40B4-BE49-F238E27FC236}">
                <a16:creationId xmlns:a16="http://schemas.microsoft.com/office/drawing/2014/main" id="{8424A0B4-EA88-8D45-A18C-6D889873082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defRPr>
            </a:lvl1pPr>
          </a:lstStyle>
          <a:p>
            <a:pPr>
              <a:defRPr/>
            </a:pPr>
            <a:endParaRPr lang="en-GB" altLang="nl-NL"/>
          </a:p>
        </p:txBody>
      </p:sp>
      <p:sp>
        <p:nvSpPr>
          <p:cNvPr id="1029" name="Rectangle 5">
            <a:extLst>
              <a:ext uri="{FF2B5EF4-FFF2-40B4-BE49-F238E27FC236}">
                <a16:creationId xmlns:a16="http://schemas.microsoft.com/office/drawing/2014/main" id="{A52F1E22-66FE-8543-BF6F-2454CC9B144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defRPr>
            </a:lvl1pPr>
          </a:lstStyle>
          <a:p>
            <a:pPr>
              <a:defRPr/>
            </a:pPr>
            <a:endParaRPr lang="en-GB" altLang="nl-NL"/>
          </a:p>
        </p:txBody>
      </p:sp>
      <p:sp>
        <p:nvSpPr>
          <p:cNvPr id="1030" name="Rectangle 6">
            <a:extLst>
              <a:ext uri="{FF2B5EF4-FFF2-40B4-BE49-F238E27FC236}">
                <a16:creationId xmlns:a16="http://schemas.microsoft.com/office/drawing/2014/main" id="{57FC36D6-D9EC-7B46-97E5-49C9FCE476ED}"/>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lvl1pPr>
          </a:lstStyle>
          <a:p>
            <a:fld id="{8E8E9EB3-BAED-BE4E-9492-8433907ADD8C}" type="slidenum">
              <a:rPr lang="en-GB" altLang="nl-NL"/>
              <a:pPr/>
              <a:t>‹nr.›</a:t>
            </a:fld>
            <a:endParaRPr lang="en-GB"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9795BEC-CBDF-FF4F-8E92-FF246140DE9A}"/>
              </a:ext>
            </a:extLst>
          </p:cNvPr>
          <p:cNvSpPr/>
          <p:nvPr/>
        </p:nvSpPr>
        <p:spPr>
          <a:xfrm>
            <a:off x="0" y="0"/>
            <a:ext cx="9144000" cy="2554545"/>
          </a:xfrm>
          <a:prstGeom prst="rect">
            <a:avLst/>
          </a:prstGeom>
        </p:spPr>
        <p:txBody>
          <a:bodyPr wrap="square">
            <a:spAutoFit/>
          </a:bodyPr>
          <a:lstStyle/>
          <a:p>
            <a:pPr algn="ctr"/>
            <a:endParaRPr lang="nl-BE" sz="3200" b="1" i="1" dirty="0">
              <a:solidFill>
                <a:srgbClr val="002060"/>
              </a:solidFill>
              <a:latin typeface="Arial" panose="020B0604020202020204" pitchFamily="34" charset="0"/>
            </a:endParaRPr>
          </a:p>
          <a:p>
            <a:pPr algn="ctr"/>
            <a:r>
              <a:rPr lang="nl-BE" sz="3200" b="1" i="1" dirty="0">
                <a:solidFill>
                  <a:srgbClr val="002060"/>
                </a:solidFill>
                <a:latin typeface="Arial" panose="020B0604020202020204" pitchFamily="34" charset="0"/>
              </a:rPr>
              <a:t>Welkom op de dertiende virtuele rondleiding </a:t>
            </a:r>
          </a:p>
          <a:p>
            <a:pPr algn="ctr"/>
            <a:r>
              <a:rPr lang="nl-BE" sz="3200" b="1" i="1" dirty="0">
                <a:solidFill>
                  <a:srgbClr val="002060"/>
                </a:solidFill>
                <a:latin typeface="Arial" panose="020B0604020202020204" pitchFamily="34" charset="0"/>
              </a:rPr>
              <a:t>in de Plantentuin</a:t>
            </a:r>
          </a:p>
          <a:p>
            <a:pPr algn="ctr"/>
            <a:endParaRPr lang="nl-BE" sz="3200" b="1" i="1" dirty="0">
              <a:solidFill>
                <a:srgbClr val="002060"/>
              </a:solidFill>
              <a:latin typeface="Arial" panose="020B0604020202020204" pitchFamily="34" charset="0"/>
            </a:endParaRPr>
          </a:p>
          <a:p>
            <a:pPr algn="ctr"/>
            <a:r>
              <a:rPr lang="nl-BE" sz="3200" b="1" i="1" dirty="0">
                <a:solidFill>
                  <a:srgbClr val="002060"/>
                </a:solidFill>
                <a:latin typeface="Arial" panose="020B0604020202020204" pitchFamily="34" charset="0"/>
              </a:rPr>
              <a:t>woensdag 18 augustus 2021</a:t>
            </a:r>
            <a:endParaRPr lang="nl-BE" sz="3200" dirty="0">
              <a:latin typeface="Arial" panose="020B0604020202020204" pitchFamily="34" charset="0"/>
            </a:endParaRPr>
          </a:p>
        </p:txBody>
      </p:sp>
    </p:spTree>
    <p:extLst>
      <p:ext uri="{BB962C8B-B14F-4D97-AF65-F5344CB8AC3E}">
        <p14:creationId xmlns:p14="http://schemas.microsoft.com/office/powerpoint/2010/main" val="144002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tuin&#10;&#10;Automatisch gegenereerde beschrijving">
            <a:extLst>
              <a:ext uri="{FF2B5EF4-FFF2-40B4-BE49-F238E27FC236}">
                <a16:creationId xmlns:a16="http://schemas.microsoft.com/office/drawing/2014/main" id="{B1EA4F9C-8028-5C47-B45C-09EE580996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33662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loem, tuin&#10;&#10;Automatisch gegenereerde beschrijving">
            <a:extLst>
              <a:ext uri="{FF2B5EF4-FFF2-40B4-BE49-F238E27FC236}">
                <a16:creationId xmlns:a16="http://schemas.microsoft.com/office/drawing/2014/main" id="{D816ECB4-4690-294F-8525-E842A62108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91731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oom&#10;&#10;Automatisch gegenereerde beschrijving">
            <a:extLst>
              <a:ext uri="{FF2B5EF4-FFF2-40B4-BE49-F238E27FC236}">
                <a16:creationId xmlns:a16="http://schemas.microsoft.com/office/drawing/2014/main" id="{8BDEEED1-0D21-E240-A12C-E00CB21FD4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70454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pot, tuin&#10;&#10;Automatisch gegenereerde beschrijving">
            <a:extLst>
              <a:ext uri="{FF2B5EF4-FFF2-40B4-BE49-F238E27FC236}">
                <a16:creationId xmlns:a16="http://schemas.microsoft.com/office/drawing/2014/main" id="{3C182C98-DA1B-FE4F-80D9-B2F0FB22E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57661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oente&#10;&#10;Automatisch gegenereerde beschrijving">
            <a:extLst>
              <a:ext uri="{FF2B5EF4-FFF2-40B4-BE49-F238E27FC236}">
                <a16:creationId xmlns:a16="http://schemas.microsoft.com/office/drawing/2014/main" id="{190D375A-2675-4449-8CD4-55436E8D42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02723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plant, buiten, orchidee&#10;&#10;Automatisch gegenereerde beschrijving">
            <a:extLst>
              <a:ext uri="{FF2B5EF4-FFF2-40B4-BE49-F238E27FC236}">
                <a16:creationId xmlns:a16="http://schemas.microsoft.com/office/drawing/2014/main" id="{CBAA2BB0-8C22-7346-B05A-574C493338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75059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agave&#10;&#10;Automatisch gegenereerde beschrijving">
            <a:extLst>
              <a:ext uri="{FF2B5EF4-FFF2-40B4-BE49-F238E27FC236}">
                <a16:creationId xmlns:a16="http://schemas.microsoft.com/office/drawing/2014/main" id="{D31972A4-BBA5-1D4F-9956-79B1C0A45B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71891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Opkweekbakken</a:t>
            </a:r>
          </a:p>
          <a:p>
            <a:pPr algn="ctr"/>
            <a:r>
              <a:rPr lang="nl-BE" sz="3200" b="1" i="1" dirty="0">
                <a:solidFill>
                  <a:srgbClr val="002060"/>
                </a:solidFill>
                <a:latin typeface="Helvetica" pitchFamily="2" charset="0"/>
              </a:rPr>
              <a:t>BAK2</a:t>
            </a:r>
            <a:endParaRPr lang="nl-BE" sz="3200" dirty="0"/>
          </a:p>
        </p:txBody>
      </p:sp>
    </p:spTree>
    <p:extLst>
      <p:ext uri="{BB962C8B-B14F-4D97-AF65-F5344CB8AC3E}">
        <p14:creationId xmlns:p14="http://schemas.microsoft.com/office/powerpoint/2010/main" val="3592189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ebouw, broeikas, steen&#10;&#10;Automatisch gegenereerde beschrijving">
            <a:extLst>
              <a:ext uri="{FF2B5EF4-FFF2-40B4-BE49-F238E27FC236}">
                <a16:creationId xmlns:a16="http://schemas.microsoft.com/office/drawing/2014/main" id="{46B9C8E0-8B7E-6A40-8E0E-C7674366ED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63148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ebouw, broeikas&#10;&#10;Automatisch gegenereerde beschrijving">
            <a:extLst>
              <a:ext uri="{FF2B5EF4-FFF2-40B4-BE49-F238E27FC236}">
                <a16:creationId xmlns:a16="http://schemas.microsoft.com/office/drawing/2014/main" id="{B925C419-F4FC-4648-A8FF-6022554B5F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10608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roeikas&#10;&#10;Automatisch gegenereerde beschrijving">
            <a:extLst>
              <a:ext uri="{FF2B5EF4-FFF2-40B4-BE49-F238E27FC236}">
                <a16:creationId xmlns:a16="http://schemas.microsoft.com/office/drawing/2014/main" id="{534C385A-3F9A-4E4D-A252-1856C79F08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8087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C34ADAB-7B18-B144-8D44-447BD96D8EF9}"/>
              </a:ext>
            </a:extLst>
          </p:cNvPr>
          <p:cNvSpPr/>
          <p:nvPr/>
        </p:nvSpPr>
        <p:spPr>
          <a:xfrm>
            <a:off x="1988840" y="2818954"/>
            <a:ext cx="5166320" cy="1077218"/>
          </a:xfrm>
          <a:prstGeom prst="rect">
            <a:avLst/>
          </a:prstGeom>
        </p:spPr>
        <p:txBody>
          <a:bodyPr wrap="square">
            <a:spAutoFit/>
          </a:bodyPr>
          <a:lstStyle/>
          <a:p>
            <a:pPr algn="ctr"/>
            <a:r>
              <a:rPr lang="nl-BE" sz="3200" b="1" i="1" dirty="0">
                <a:solidFill>
                  <a:srgbClr val="002060"/>
                </a:solidFill>
                <a:latin typeface="Helvetica" pitchFamily="2" charset="0"/>
              </a:rPr>
              <a:t>Systematiek Eudicotylen</a:t>
            </a:r>
          </a:p>
          <a:p>
            <a:pPr algn="ctr"/>
            <a:r>
              <a:rPr lang="nl-BE" sz="3200" b="1" i="1" dirty="0">
                <a:solidFill>
                  <a:srgbClr val="002060"/>
                </a:solidFill>
                <a:latin typeface="Helvetica" pitchFamily="2" charset="0"/>
              </a:rPr>
              <a:t>SEU</a:t>
            </a:r>
            <a:endParaRPr lang="nl-BE" sz="3200" dirty="0"/>
          </a:p>
        </p:txBody>
      </p:sp>
    </p:spTree>
    <p:extLst>
      <p:ext uri="{BB962C8B-B14F-4D97-AF65-F5344CB8AC3E}">
        <p14:creationId xmlns:p14="http://schemas.microsoft.com/office/powerpoint/2010/main" val="41992161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roeikas, groen, groente&#10;&#10;Automatisch gegenereerde beschrijving">
            <a:extLst>
              <a:ext uri="{FF2B5EF4-FFF2-40B4-BE49-F238E27FC236}">
                <a16:creationId xmlns:a16="http://schemas.microsoft.com/office/drawing/2014/main" id="{CCF8F342-4675-344E-97F8-168D02AD23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419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 tuin&#10;&#10;Automatisch gegenereerde beschrijving">
            <a:extLst>
              <a:ext uri="{FF2B5EF4-FFF2-40B4-BE49-F238E27FC236}">
                <a16:creationId xmlns:a16="http://schemas.microsoft.com/office/drawing/2014/main" id="{30AD6230-2A95-2144-9C47-A018E61679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4900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om, tuin&#10;&#10;Automatisch gegenereerde beschrijving">
            <a:extLst>
              <a:ext uri="{FF2B5EF4-FFF2-40B4-BE49-F238E27FC236}">
                <a16:creationId xmlns:a16="http://schemas.microsoft.com/office/drawing/2014/main" id="{86CEC6B4-C1D1-8444-B528-0A9241C2A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583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lucht, plant&#10;&#10;Automatisch gegenereerde beschrijving">
            <a:extLst>
              <a:ext uri="{FF2B5EF4-FFF2-40B4-BE49-F238E27FC236}">
                <a16:creationId xmlns:a16="http://schemas.microsoft.com/office/drawing/2014/main" id="{3489F621-9187-D046-A282-5253568EDA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05286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lad&#10;&#10;Automatisch gegenereerde beschrijving">
            <a:extLst>
              <a:ext uri="{FF2B5EF4-FFF2-40B4-BE49-F238E27FC236}">
                <a16:creationId xmlns:a16="http://schemas.microsoft.com/office/drawing/2014/main" id="{5C55B795-2DBB-3B48-999E-B00786888F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3578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as, bloem&#10;&#10;Automatisch gegenereerde beschrijving">
            <a:extLst>
              <a:ext uri="{FF2B5EF4-FFF2-40B4-BE49-F238E27FC236}">
                <a16:creationId xmlns:a16="http://schemas.microsoft.com/office/drawing/2014/main" id="{96247A00-FB4E-1445-A1EA-26A1DD93C1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7057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9CDBF10-C5CF-CB4A-AC8E-E159071287FB}"/>
              </a:ext>
            </a:extLst>
          </p:cNvPr>
          <p:cNvSpPr/>
          <p:nvPr/>
        </p:nvSpPr>
        <p:spPr>
          <a:xfrm>
            <a:off x="2286000" y="2818954"/>
            <a:ext cx="4572000" cy="1077218"/>
          </a:xfrm>
          <a:prstGeom prst="rect">
            <a:avLst/>
          </a:prstGeom>
        </p:spPr>
        <p:txBody>
          <a:bodyPr>
            <a:spAutoFit/>
          </a:bodyPr>
          <a:lstStyle/>
          <a:p>
            <a:pPr algn="ctr"/>
            <a:r>
              <a:rPr lang="nl-BE" sz="3200" b="1" i="1" dirty="0">
                <a:solidFill>
                  <a:srgbClr val="002060"/>
                </a:solidFill>
                <a:latin typeface="Helvetica" pitchFamily="2" charset="0"/>
              </a:rPr>
              <a:t>Orangerie</a:t>
            </a:r>
          </a:p>
          <a:p>
            <a:pPr algn="ctr"/>
            <a:r>
              <a:rPr lang="nl-BE" sz="3200" b="1" i="1" dirty="0">
                <a:solidFill>
                  <a:srgbClr val="002060"/>
                </a:solidFill>
                <a:latin typeface="Helvetica" pitchFamily="2" charset="0"/>
              </a:rPr>
              <a:t>ORA</a:t>
            </a:r>
            <a:endParaRPr lang="nl-BE" sz="3200" dirty="0"/>
          </a:p>
        </p:txBody>
      </p:sp>
    </p:spTree>
    <p:extLst>
      <p:ext uri="{BB962C8B-B14F-4D97-AF65-F5344CB8AC3E}">
        <p14:creationId xmlns:p14="http://schemas.microsoft.com/office/powerpoint/2010/main" val="2027922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broeikas, trottoir&#10;&#10;Automatisch gegenereerde beschrijving">
            <a:extLst>
              <a:ext uri="{FF2B5EF4-FFF2-40B4-BE49-F238E27FC236}">
                <a16:creationId xmlns:a16="http://schemas.microsoft.com/office/drawing/2014/main" id="{5843D02A-53F0-844A-B088-65A40ACC9C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0014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lucht, boom, weg&#10;&#10;Automatisch gegenereerde beschrijving">
            <a:extLst>
              <a:ext uri="{FF2B5EF4-FFF2-40B4-BE49-F238E27FC236}">
                <a16:creationId xmlns:a16="http://schemas.microsoft.com/office/drawing/2014/main" id="{E7F5109B-CB8A-554B-8DB5-B669157C76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0761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C34ADAB-7B18-B144-8D44-447BD96D8EF9}"/>
              </a:ext>
            </a:extLst>
          </p:cNvPr>
          <p:cNvSpPr/>
          <p:nvPr/>
        </p:nvSpPr>
        <p:spPr>
          <a:xfrm>
            <a:off x="2286000" y="2818954"/>
            <a:ext cx="4572000" cy="1077218"/>
          </a:xfrm>
          <a:prstGeom prst="rect">
            <a:avLst/>
          </a:prstGeom>
        </p:spPr>
        <p:txBody>
          <a:bodyPr>
            <a:spAutoFit/>
          </a:bodyPr>
          <a:lstStyle/>
          <a:p>
            <a:pPr algn="ctr"/>
            <a:r>
              <a:rPr lang="nl-BE" sz="3200" b="1" i="1" dirty="0">
                <a:solidFill>
                  <a:srgbClr val="002060"/>
                </a:solidFill>
                <a:latin typeface="Helvetica" pitchFamily="2" charset="0"/>
              </a:rPr>
              <a:t>Rotstuin</a:t>
            </a:r>
          </a:p>
          <a:p>
            <a:pPr algn="ctr"/>
            <a:r>
              <a:rPr lang="nl-BE" sz="3200" b="1" i="1" dirty="0">
                <a:solidFill>
                  <a:srgbClr val="002060"/>
                </a:solidFill>
                <a:latin typeface="Helvetica" pitchFamily="2" charset="0"/>
              </a:rPr>
              <a:t>RTS</a:t>
            </a:r>
            <a:endParaRPr lang="nl-BE" sz="3200" dirty="0"/>
          </a:p>
        </p:txBody>
      </p:sp>
    </p:spTree>
    <p:extLst>
      <p:ext uri="{BB962C8B-B14F-4D97-AF65-F5344CB8AC3E}">
        <p14:creationId xmlns:p14="http://schemas.microsoft.com/office/powerpoint/2010/main" val="2939825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tuin&#10;&#10;Automatisch gegenereerde beschrijving">
            <a:extLst>
              <a:ext uri="{FF2B5EF4-FFF2-40B4-BE49-F238E27FC236}">
                <a16:creationId xmlns:a16="http://schemas.microsoft.com/office/drawing/2014/main" id="{2D00B18F-937B-F64E-8D43-B2610EA116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0844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plant, buiten&#10;&#10;Automatisch gegenereerde beschrijving">
            <a:extLst>
              <a:ext uri="{FF2B5EF4-FFF2-40B4-BE49-F238E27FC236}">
                <a16:creationId xmlns:a16="http://schemas.microsoft.com/office/drawing/2014/main" id="{F296E7F2-030A-6645-911A-466C1ED8A2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4781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tuin&#10;&#10;Automatisch gegenereerde beschrijving">
            <a:extLst>
              <a:ext uri="{FF2B5EF4-FFF2-40B4-BE49-F238E27FC236}">
                <a16:creationId xmlns:a16="http://schemas.microsoft.com/office/drawing/2014/main" id="{1F1FEB5B-412D-7B40-9197-75F1B8429A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6488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buiten&#10;&#10;Automatisch gegenereerde beschrijving">
            <a:extLst>
              <a:ext uri="{FF2B5EF4-FFF2-40B4-BE49-F238E27FC236}">
                <a16:creationId xmlns:a16="http://schemas.microsoft.com/office/drawing/2014/main" id="{E3F0757E-C74C-3E4E-90C6-75D0627BFF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1042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loem, plant, boom&#10;&#10;Automatisch gegenereerde beschrijving">
            <a:extLst>
              <a:ext uri="{FF2B5EF4-FFF2-40B4-BE49-F238E27FC236}">
                <a16:creationId xmlns:a16="http://schemas.microsoft.com/office/drawing/2014/main" id="{94DA8E63-3E15-0F41-A74C-9C505D7318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660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 groente&#10;&#10;Automatisch gegenereerde beschrijving">
            <a:extLst>
              <a:ext uri="{FF2B5EF4-FFF2-40B4-BE49-F238E27FC236}">
                <a16:creationId xmlns:a16="http://schemas.microsoft.com/office/drawing/2014/main" id="{97DF4321-E4C7-E34A-AC6F-96B527A33B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9056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6DDDE8CA-DFEE-D548-9017-AFD639420D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301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omgeven&#10;&#10;Automatisch gegenereerde beschrijving">
            <a:extLst>
              <a:ext uri="{FF2B5EF4-FFF2-40B4-BE49-F238E27FC236}">
                <a16:creationId xmlns:a16="http://schemas.microsoft.com/office/drawing/2014/main" id="{77942D45-AA55-D240-8FF0-C439516423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4451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114CAD37-FE3A-7E4F-849E-56F1FB679B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0525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plant&#10;&#10;Automatisch gegenereerde beschrijving">
            <a:extLst>
              <a:ext uri="{FF2B5EF4-FFF2-40B4-BE49-F238E27FC236}">
                <a16:creationId xmlns:a16="http://schemas.microsoft.com/office/drawing/2014/main" id="{5AA4BCE9-F2BD-A346-A3F6-A3C222FB43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8398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rots, bloem, plant&#10;&#10;Automatisch gegenereerde beschrijving">
            <a:extLst>
              <a:ext uri="{FF2B5EF4-FFF2-40B4-BE49-F238E27FC236}">
                <a16:creationId xmlns:a16="http://schemas.microsoft.com/office/drawing/2014/main" id="{0C4F967C-70BC-C247-B609-44AEC3320B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35205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10;&#10;Automatisch gegenereerde beschrijving">
            <a:extLst>
              <a:ext uri="{FF2B5EF4-FFF2-40B4-BE49-F238E27FC236}">
                <a16:creationId xmlns:a16="http://schemas.microsoft.com/office/drawing/2014/main" id="{976CD86F-5F34-D843-8BF4-6A9F87C7BD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2459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1453763A-CB41-BA47-8FA8-65C0AFF0B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139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B12E7A7-4B13-8F41-AD3F-9AFC65A22882}"/>
              </a:ext>
            </a:extLst>
          </p:cNvPr>
          <p:cNvSpPr/>
          <p:nvPr/>
        </p:nvSpPr>
        <p:spPr>
          <a:xfrm>
            <a:off x="1952836" y="2818954"/>
            <a:ext cx="5238328" cy="1077218"/>
          </a:xfrm>
          <a:prstGeom prst="rect">
            <a:avLst/>
          </a:prstGeom>
        </p:spPr>
        <p:txBody>
          <a:bodyPr wrap="square">
            <a:spAutoFit/>
          </a:bodyPr>
          <a:lstStyle/>
          <a:p>
            <a:pPr algn="ctr"/>
            <a:r>
              <a:rPr lang="nl-BE" sz="3200" b="1" i="1" dirty="0">
                <a:solidFill>
                  <a:srgbClr val="002060"/>
                </a:solidFill>
                <a:latin typeface="Helvetica" pitchFamily="2" charset="0"/>
              </a:rPr>
              <a:t>Border Victoriakas</a:t>
            </a:r>
          </a:p>
          <a:p>
            <a:pPr algn="ctr"/>
            <a:r>
              <a:rPr lang="nl-BE" sz="3200" b="1" i="1" dirty="0">
                <a:solidFill>
                  <a:srgbClr val="002060"/>
                </a:solidFill>
                <a:latin typeface="Helvetica" pitchFamily="2" charset="0"/>
              </a:rPr>
              <a:t>BVK</a:t>
            </a:r>
          </a:p>
        </p:txBody>
      </p:sp>
    </p:spTree>
    <p:extLst>
      <p:ext uri="{BB962C8B-B14F-4D97-AF65-F5344CB8AC3E}">
        <p14:creationId xmlns:p14="http://schemas.microsoft.com/office/powerpoint/2010/main" val="3680012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blad&#10;&#10;Automatisch gegenereerde beschrijving">
            <a:extLst>
              <a:ext uri="{FF2B5EF4-FFF2-40B4-BE49-F238E27FC236}">
                <a16:creationId xmlns:a16="http://schemas.microsoft.com/office/drawing/2014/main" id="{6E7CB347-DFB0-F842-82BE-0726D4C05C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8348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oen, plant&#10;&#10;Automatisch gegenereerde beschrijving">
            <a:extLst>
              <a:ext uri="{FF2B5EF4-FFF2-40B4-BE49-F238E27FC236}">
                <a16:creationId xmlns:a16="http://schemas.microsoft.com/office/drawing/2014/main" id="{99E4855B-F1BC-D84D-8FBA-D2A3B7B167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8320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groen, tuin&#10;&#10;Automatisch gegenereerde beschrijving">
            <a:extLst>
              <a:ext uri="{FF2B5EF4-FFF2-40B4-BE49-F238E27FC236}">
                <a16:creationId xmlns:a16="http://schemas.microsoft.com/office/drawing/2014/main" id="{D72275EC-017B-4444-968C-9BB169D1E1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4664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ad, varen, tuin&#10;&#10;Automatisch gegenereerde beschrijving">
            <a:extLst>
              <a:ext uri="{FF2B5EF4-FFF2-40B4-BE49-F238E27FC236}">
                <a16:creationId xmlns:a16="http://schemas.microsoft.com/office/drawing/2014/main" id="{D4E40BC8-88EF-5541-BFB2-2065D60625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8605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gras, plant&#10;&#10;Automatisch gegenereerde beschrijving">
            <a:extLst>
              <a:ext uri="{FF2B5EF4-FFF2-40B4-BE49-F238E27FC236}">
                <a16:creationId xmlns:a16="http://schemas.microsoft.com/office/drawing/2014/main" id="{F7B9E3A8-4944-704D-AE7C-32A83BF00B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3924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tuin, struiken&#10;&#10;Automatisch gegenereerde beschrijving">
            <a:extLst>
              <a:ext uri="{FF2B5EF4-FFF2-40B4-BE49-F238E27FC236}">
                <a16:creationId xmlns:a16="http://schemas.microsoft.com/office/drawing/2014/main" id="{57825E9F-D896-7146-8418-DA882F749B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9174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 groen&#10;&#10;Automatisch gegenereerde beschrijving">
            <a:extLst>
              <a:ext uri="{FF2B5EF4-FFF2-40B4-BE49-F238E27FC236}">
                <a16:creationId xmlns:a16="http://schemas.microsoft.com/office/drawing/2014/main" id="{D0D28F72-4DAE-7C47-92BD-9BBCD06169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5376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plant, buiten, silene&#10;&#10;Automatisch gegenereerde beschrijving">
            <a:extLst>
              <a:ext uri="{FF2B5EF4-FFF2-40B4-BE49-F238E27FC236}">
                <a16:creationId xmlns:a16="http://schemas.microsoft.com/office/drawing/2014/main" id="{D06382D1-0D18-C549-B3FC-44E1074C8B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086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tuin&#10;&#10;Automatisch gegenereerde beschrijving">
            <a:extLst>
              <a:ext uri="{FF2B5EF4-FFF2-40B4-BE49-F238E27FC236}">
                <a16:creationId xmlns:a16="http://schemas.microsoft.com/office/drawing/2014/main" id="{3494B840-6AB2-6642-9CB9-711A004A63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6261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tuin&#10;&#10;Automatisch gegenereerde beschrijving">
            <a:extLst>
              <a:ext uri="{FF2B5EF4-FFF2-40B4-BE49-F238E27FC236}">
                <a16:creationId xmlns:a16="http://schemas.microsoft.com/office/drawing/2014/main" id="{283FF14C-7D56-2E40-8801-2C846651AF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8339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B12E7A7-4B13-8F41-AD3F-9AFC65A22882}"/>
              </a:ext>
            </a:extLst>
          </p:cNvPr>
          <p:cNvSpPr/>
          <p:nvPr/>
        </p:nvSpPr>
        <p:spPr>
          <a:xfrm>
            <a:off x="1952836" y="2572733"/>
            <a:ext cx="5238328" cy="1569660"/>
          </a:xfrm>
          <a:prstGeom prst="rect">
            <a:avLst/>
          </a:prstGeom>
        </p:spPr>
        <p:txBody>
          <a:bodyPr wrap="square">
            <a:spAutoFit/>
          </a:bodyPr>
          <a:lstStyle/>
          <a:p>
            <a:pPr algn="ctr"/>
            <a:r>
              <a:rPr lang="nl-BE" sz="3200" b="1" i="1" dirty="0">
                <a:solidFill>
                  <a:srgbClr val="002060"/>
                </a:solidFill>
                <a:latin typeface="Helvetica" pitchFamily="2" charset="0"/>
              </a:rPr>
              <a:t>Border Ingangsgebouw</a:t>
            </a:r>
          </a:p>
          <a:p>
            <a:pPr algn="ctr"/>
            <a:r>
              <a:rPr lang="nl-BE" sz="3200" b="1" i="1" dirty="0">
                <a:solidFill>
                  <a:srgbClr val="002060"/>
                </a:solidFill>
                <a:latin typeface="Helvetica" pitchFamily="2" charset="0"/>
              </a:rPr>
              <a:t>Rechts</a:t>
            </a:r>
          </a:p>
          <a:p>
            <a:pPr algn="ctr"/>
            <a:r>
              <a:rPr lang="nl-BE" sz="3200" b="1" i="1" dirty="0">
                <a:solidFill>
                  <a:srgbClr val="002060"/>
                </a:solidFill>
                <a:latin typeface="Helvetica" pitchFamily="2" charset="0"/>
              </a:rPr>
              <a:t>BIG200</a:t>
            </a:r>
          </a:p>
        </p:txBody>
      </p:sp>
    </p:spTree>
    <p:extLst>
      <p:ext uri="{BB962C8B-B14F-4D97-AF65-F5344CB8AC3E}">
        <p14:creationId xmlns:p14="http://schemas.microsoft.com/office/powerpoint/2010/main" val="243681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10;&#10;Automatisch gegenereerde beschrijving">
            <a:extLst>
              <a:ext uri="{FF2B5EF4-FFF2-40B4-BE49-F238E27FC236}">
                <a16:creationId xmlns:a16="http://schemas.microsoft.com/office/drawing/2014/main" id="{AA493280-B63D-634D-861D-76548A0939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9859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bloem&#10;&#10;Automatisch gegenereerde beschrijving">
            <a:extLst>
              <a:ext uri="{FF2B5EF4-FFF2-40B4-BE49-F238E27FC236}">
                <a16:creationId xmlns:a16="http://schemas.microsoft.com/office/drawing/2014/main" id="{4F91287A-5AB7-AA46-84EB-D27B1A4EAC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2559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tuin&#10;&#10;Automatisch gegenereerde beschrijving">
            <a:extLst>
              <a:ext uri="{FF2B5EF4-FFF2-40B4-BE49-F238E27FC236}">
                <a16:creationId xmlns:a16="http://schemas.microsoft.com/office/drawing/2014/main" id="{083A5D63-89BE-C341-ABF9-CA55CD4FDC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6211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plant, paars, pot&#10;&#10;Automatisch gegenereerde beschrijving">
            <a:extLst>
              <a:ext uri="{FF2B5EF4-FFF2-40B4-BE49-F238E27FC236}">
                <a16:creationId xmlns:a16="http://schemas.microsoft.com/office/drawing/2014/main" id="{8C5460FD-4975-484F-8880-EB11A34644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9506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Systematiek Monocotylen</a:t>
            </a:r>
          </a:p>
          <a:p>
            <a:pPr algn="ctr"/>
            <a:r>
              <a:rPr lang="nl-BE" sz="3200" b="1" i="1" dirty="0">
                <a:solidFill>
                  <a:srgbClr val="002060"/>
                </a:solidFill>
                <a:latin typeface="Helvetica" pitchFamily="2" charset="0"/>
              </a:rPr>
              <a:t>SMC</a:t>
            </a:r>
            <a:endParaRPr lang="nl-BE" sz="3200" dirty="0"/>
          </a:p>
        </p:txBody>
      </p:sp>
    </p:spTree>
    <p:extLst>
      <p:ext uri="{BB962C8B-B14F-4D97-AF65-F5344CB8AC3E}">
        <p14:creationId xmlns:p14="http://schemas.microsoft.com/office/powerpoint/2010/main" val="3427668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as, broeikas&#10;&#10;Automatisch gegenereerde beschrijving">
            <a:extLst>
              <a:ext uri="{FF2B5EF4-FFF2-40B4-BE49-F238E27FC236}">
                <a16:creationId xmlns:a16="http://schemas.microsoft.com/office/drawing/2014/main" id="{0E87FD26-AA9D-FC4C-902F-D546197DE6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47814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groen, plant&#10;&#10;Automatisch gegenereerde beschrijving">
            <a:extLst>
              <a:ext uri="{FF2B5EF4-FFF2-40B4-BE49-F238E27FC236}">
                <a16:creationId xmlns:a16="http://schemas.microsoft.com/office/drawing/2014/main" id="{B13C1367-D5A2-E945-A8A5-A970386018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6040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steen&#10;&#10;Automatisch gegenereerde beschrijving">
            <a:extLst>
              <a:ext uri="{FF2B5EF4-FFF2-40B4-BE49-F238E27FC236}">
                <a16:creationId xmlns:a16="http://schemas.microsoft.com/office/drawing/2014/main" id="{8870A548-CA32-034A-B2DE-4332387651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07360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10;&#10;Automatisch gegenereerde beschrijving">
            <a:extLst>
              <a:ext uri="{FF2B5EF4-FFF2-40B4-BE49-F238E27FC236}">
                <a16:creationId xmlns:a16="http://schemas.microsoft.com/office/drawing/2014/main" id="{1A24911C-D98D-BB43-BC23-9D5A60A261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4004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om, palm&#10;&#10;Automatisch gegenereerde beschrijving">
            <a:extLst>
              <a:ext uri="{FF2B5EF4-FFF2-40B4-BE49-F238E27FC236}">
                <a16:creationId xmlns:a16="http://schemas.microsoft.com/office/drawing/2014/main" id="{35027D96-60EF-484B-9036-0E29D3577D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0559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agave&#10;&#10;Automatisch gegenereerde beschrijving">
            <a:extLst>
              <a:ext uri="{FF2B5EF4-FFF2-40B4-BE49-F238E27FC236}">
                <a16:creationId xmlns:a16="http://schemas.microsoft.com/office/drawing/2014/main" id="{1C4479C6-FC00-9645-8914-444DF90FDF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70867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oom, tuin&#10;&#10;Automatisch gegenereerde beschrijving">
            <a:extLst>
              <a:ext uri="{FF2B5EF4-FFF2-40B4-BE49-F238E27FC236}">
                <a16:creationId xmlns:a16="http://schemas.microsoft.com/office/drawing/2014/main" id="{A983BD5D-5BC8-6749-9D04-F3BB78AB08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54016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palm, boom&#10;&#10;Automatisch gegenereerde beschrijving">
            <a:extLst>
              <a:ext uri="{FF2B5EF4-FFF2-40B4-BE49-F238E27FC236}">
                <a16:creationId xmlns:a16="http://schemas.microsoft.com/office/drawing/2014/main" id="{0BAD3690-48FC-CA41-B107-212442564A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13781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 tuin&#10;&#10;Automatisch gegenereerde beschrijving">
            <a:extLst>
              <a:ext uri="{FF2B5EF4-FFF2-40B4-BE49-F238E27FC236}">
                <a16:creationId xmlns:a16="http://schemas.microsoft.com/office/drawing/2014/main" id="{7D9A3398-BE58-ED48-A7FC-CB092F2C1D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8560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grond, plant&#10;&#10;Automatisch gegenereerde beschrijving">
            <a:extLst>
              <a:ext uri="{FF2B5EF4-FFF2-40B4-BE49-F238E27FC236}">
                <a16:creationId xmlns:a16="http://schemas.microsoft.com/office/drawing/2014/main" id="{8985F832-9966-CB49-B854-57AD4A815C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2397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welig&#10;&#10;Automatisch gegenereerde beschrijving">
            <a:extLst>
              <a:ext uri="{FF2B5EF4-FFF2-40B4-BE49-F238E27FC236}">
                <a16:creationId xmlns:a16="http://schemas.microsoft.com/office/drawing/2014/main" id="{11CD5045-196B-9544-9775-38DA1CF5A4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24146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orchidee, blad&#10;&#10;Automatisch gegenereerde beschrijving">
            <a:extLst>
              <a:ext uri="{FF2B5EF4-FFF2-40B4-BE49-F238E27FC236}">
                <a16:creationId xmlns:a16="http://schemas.microsoft.com/office/drawing/2014/main" id="{FDC92ED0-5EFE-B74A-B0B2-AC2FE5B88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46521"/>
            <a:ext cx="9124581" cy="6106816"/>
          </a:xfrm>
          <a:prstGeom prst="rect">
            <a:avLst/>
          </a:prstGeom>
        </p:spPr>
      </p:pic>
    </p:spTree>
    <p:extLst>
      <p:ext uri="{BB962C8B-B14F-4D97-AF65-F5344CB8AC3E}">
        <p14:creationId xmlns:p14="http://schemas.microsoft.com/office/powerpoint/2010/main" val="18002092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oranje, groente&#10;&#10;Automatisch gegenereerde beschrijving">
            <a:extLst>
              <a:ext uri="{FF2B5EF4-FFF2-40B4-BE49-F238E27FC236}">
                <a16:creationId xmlns:a16="http://schemas.microsoft.com/office/drawing/2014/main" id="{09773810-EE75-1340-86D9-D994F98537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32907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rots, buiten, gras, plant&#10;&#10;Automatisch gegenereerde beschrijving">
            <a:extLst>
              <a:ext uri="{FF2B5EF4-FFF2-40B4-BE49-F238E27FC236}">
                <a16:creationId xmlns:a16="http://schemas.microsoft.com/office/drawing/2014/main" id="{58E50748-87F1-8A4E-81BF-3F1F9AFA88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98086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 tuin&#10;&#10;Automatisch gegenereerde beschrijving">
            <a:extLst>
              <a:ext uri="{FF2B5EF4-FFF2-40B4-BE49-F238E27FC236}">
                <a16:creationId xmlns:a16="http://schemas.microsoft.com/office/drawing/2014/main" id="{49E54189-51BB-904B-B700-969F177B4A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6090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10;&#10;Automatisch gegenereerde beschrijving">
            <a:extLst>
              <a:ext uri="{FF2B5EF4-FFF2-40B4-BE49-F238E27FC236}">
                <a16:creationId xmlns:a16="http://schemas.microsoft.com/office/drawing/2014/main" id="{7E3FF165-8EF6-3447-A8C5-6E5A0B4B1F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688878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4B0367EE-8605-C94C-9F87-69903434C5C4}"/>
              </a:ext>
            </a:extLst>
          </p:cNvPr>
          <p:cNvSpPr/>
          <p:nvPr/>
        </p:nvSpPr>
        <p:spPr>
          <a:xfrm>
            <a:off x="2286000" y="2634288"/>
            <a:ext cx="4572000" cy="1446550"/>
          </a:xfrm>
          <a:prstGeom prst="rect">
            <a:avLst/>
          </a:prstGeom>
        </p:spPr>
        <p:txBody>
          <a:bodyPr>
            <a:spAutoFit/>
          </a:bodyPr>
          <a:lstStyle/>
          <a:p>
            <a:pPr algn="ctr"/>
            <a:r>
              <a:rPr lang="nl-BE" b="1" i="1" dirty="0">
                <a:solidFill>
                  <a:srgbClr val="002060"/>
                </a:solidFill>
                <a:latin typeface="Helvetica" pitchFamily="2" charset="0"/>
              </a:rPr>
              <a:t>Mediterranea</a:t>
            </a:r>
          </a:p>
          <a:p>
            <a:pPr algn="ctr"/>
            <a:r>
              <a:rPr lang="nl-BE" b="1" i="1" dirty="0">
                <a:solidFill>
                  <a:srgbClr val="002060"/>
                </a:solidFill>
                <a:latin typeface="Helvetica" pitchFamily="2" charset="0"/>
              </a:rPr>
              <a:t>MDT</a:t>
            </a:r>
            <a:endParaRPr lang="nl-BE" dirty="0"/>
          </a:p>
        </p:txBody>
      </p:sp>
    </p:spTree>
    <p:extLst>
      <p:ext uri="{BB962C8B-B14F-4D97-AF65-F5344CB8AC3E}">
        <p14:creationId xmlns:p14="http://schemas.microsoft.com/office/powerpoint/2010/main" val="6810390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loem, boom&#10;&#10;Automatisch gegenereerde beschrijving">
            <a:extLst>
              <a:ext uri="{FF2B5EF4-FFF2-40B4-BE49-F238E27FC236}">
                <a16:creationId xmlns:a16="http://schemas.microsoft.com/office/drawing/2014/main" id="{1E4C64FD-4172-AA4E-9890-8D7D8DD41B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47315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om, struiken&#10;&#10;Automatisch gegenereerde beschrijving">
            <a:extLst>
              <a:ext uri="{FF2B5EF4-FFF2-40B4-BE49-F238E27FC236}">
                <a16:creationId xmlns:a16="http://schemas.microsoft.com/office/drawing/2014/main" id="{DE333DC3-1638-A045-968B-0AAF0D9E2C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65969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tuin, weg&#10;&#10;Automatisch gegenereerde beschrijving">
            <a:extLst>
              <a:ext uri="{FF2B5EF4-FFF2-40B4-BE49-F238E27FC236}">
                <a16:creationId xmlns:a16="http://schemas.microsoft.com/office/drawing/2014/main" id="{2DEAE97A-BF20-024E-A293-949F67CDE7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63433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buiten, pot&#10;&#10;Automatisch gegenereerde beschrijving">
            <a:extLst>
              <a:ext uri="{FF2B5EF4-FFF2-40B4-BE49-F238E27FC236}">
                <a16:creationId xmlns:a16="http://schemas.microsoft.com/office/drawing/2014/main" id="{6543C851-5E24-E04B-9E82-BD8DF8B2F7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51657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buiten, kleurrijk&#10;&#10;Automatisch gegenereerde beschrijving">
            <a:extLst>
              <a:ext uri="{FF2B5EF4-FFF2-40B4-BE49-F238E27FC236}">
                <a16:creationId xmlns:a16="http://schemas.microsoft.com/office/drawing/2014/main" id="{BE8C8844-3454-6042-9DFB-E0478077A9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65720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tuin&#10;&#10;Automatisch gegenereerde beschrijving">
            <a:extLst>
              <a:ext uri="{FF2B5EF4-FFF2-40B4-BE49-F238E27FC236}">
                <a16:creationId xmlns:a16="http://schemas.microsoft.com/office/drawing/2014/main" id="{9EB21746-6126-C548-BC10-EAA3C67F15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01216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loem&#10;&#10;Automatisch gegenereerde beschrijving">
            <a:extLst>
              <a:ext uri="{FF2B5EF4-FFF2-40B4-BE49-F238E27FC236}">
                <a16:creationId xmlns:a16="http://schemas.microsoft.com/office/drawing/2014/main" id="{2CA1D2C5-A6F4-4846-B8B9-1DD07FCA4B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1995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natuur, plant&#10;&#10;Automatisch gegenereerde beschrijving">
            <a:extLst>
              <a:ext uri="{FF2B5EF4-FFF2-40B4-BE49-F238E27FC236}">
                <a16:creationId xmlns:a16="http://schemas.microsoft.com/office/drawing/2014/main" id="{3ACF6019-A92C-CF41-A5FF-D93F3F2894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90323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buiten, aster&#10;&#10;Automatisch gegenereerde beschrijving">
            <a:extLst>
              <a:ext uri="{FF2B5EF4-FFF2-40B4-BE49-F238E27FC236}">
                <a16:creationId xmlns:a16="http://schemas.microsoft.com/office/drawing/2014/main" id="{32DAB35A-8448-F645-8E14-20AD6A0B07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1393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bloem, plant&#10;&#10;Automatisch gegenereerde beschrijving">
            <a:extLst>
              <a:ext uri="{FF2B5EF4-FFF2-40B4-BE49-F238E27FC236}">
                <a16:creationId xmlns:a16="http://schemas.microsoft.com/office/drawing/2014/main" id="{17C7E3CA-3213-3C44-BBBC-51B7991C74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98350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bloem, plant&#10;&#10;Automatisch gegenereerde beschrijving">
            <a:extLst>
              <a:ext uri="{FF2B5EF4-FFF2-40B4-BE49-F238E27FC236}">
                <a16:creationId xmlns:a16="http://schemas.microsoft.com/office/drawing/2014/main" id="{DB30FE36-7A6B-7F4F-AE9E-7733F60A2C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26776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bloem, plant&#10;&#10;Automatisch gegenereerde beschrijving">
            <a:extLst>
              <a:ext uri="{FF2B5EF4-FFF2-40B4-BE49-F238E27FC236}">
                <a16:creationId xmlns:a16="http://schemas.microsoft.com/office/drawing/2014/main" id="{ABD3F2B9-8BFD-9E4A-B964-B93B164BA7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54128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gras&#10;&#10;Automatisch gegenereerde beschrijving">
            <a:extLst>
              <a:ext uri="{FF2B5EF4-FFF2-40B4-BE49-F238E27FC236}">
                <a16:creationId xmlns:a16="http://schemas.microsoft.com/office/drawing/2014/main" id="{8FE3FB3A-CF79-0945-8BF2-BA1B932FCD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50576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tuin&#10;&#10;Automatisch gegenereerde beschrijving">
            <a:extLst>
              <a:ext uri="{FF2B5EF4-FFF2-40B4-BE49-F238E27FC236}">
                <a16:creationId xmlns:a16="http://schemas.microsoft.com/office/drawing/2014/main" id="{414DA153-F8AC-CB47-9768-23C9825D44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53056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tuin&#10;&#10;Automatisch gegenereerde beschrijving">
            <a:extLst>
              <a:ext uri="{FF2B5EF4-FFF2-40B4-BE49-F238E27FC236}">
                <a16:creationId xmlns:a16="http://schemas.microsoft.com/office/drawing/2014/main" id="{093B9B51-DB94-2746-B295-39F9468812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89220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plant, boom, buiten&#10;&#10;Automatisch gegenereerde beschrijving">
            <a:extLst>
              <a:ext uri="{FF2B5EF4-FFF2-40B4-BE49-F238E27FC236}">
                <a16:creationId xmlns:a16="http://schemas.microsoft.com/office/drawing/2014/main" id="{508832E3-095F-CB4C-91F7-F78A09216A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22230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loem, plant, tuin&#10;&#10;Automatisch gegenereerde beschrijving">
            <a:extLst>
              <a:ext uri="{FF2B5EF4-FFF2-40B4-BE49-F238E27FC236}">
                <a16:creationId xmlns:a16="http://schemas.microsoft.com/office/drawing/2014/main" id="{976FA73D-9933-B749-9808-F23FD56C9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97133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bloem, plant&#10;&#10;Automatisch gegenereerde beschrijving">
            <a:extLst>
              <a:ext uri="{FF2B5EF4-FFF2-40B4-BE49-F238E27FC236}">
                <a16:creationId xmlns:a16="http://schemas.microsoft.com/office/drawing/2014/main" id="{36B50093-1DDC-4641-A2E0-897A5676A6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9007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C34ADAB-7B18-B144-8D44-447BD96D8EF9}"/>
              </a:ext>
            </a:extLst>
          </p:cNvPr>
          <p:cNvSpPr/>
          <p:nvPr/>
        </p:nvSpPr>
        <p:spPr>
          <a:xfrm>
            <a:off x="1808820" y="2818954"/>
            <a:ext cx="5526360" cy="1077218"/>
          </a:xfrm>
          <a:prstGeom prst="rect">
            <a:avLst/>
          </a:prstGeom>
        </p:spPr>
        <p:txBody>
          <a:bodyPr wrap="square">
            <a:spAutoFit/>
          </a:bodyPr>
          <a:lstStyle/>
          <a:p>
            <a:pPr algn="ctr"/>
            <a:r>
              <a:rPr lang="nl-BE" sz="3200" b="1" i="1" dirty="0">
                <a:solidFill>
                  <a:srgbClr val="002060"/>
                </a:solidFill>
                <a:latin typeface="Helvetica" pitchFamily="2" charset="0"/>
              </a:rPr>
              <a:t>Border Ledeganckstraat</a:t>
            </a:r>
          </a:p>
          <a:p>
            <a:pPr algn="ctr"/>
            <a:r>
              <a:rPr lang="nl-BE" sz="3200" b="1" i="1" dirty="0">
                <a:solidFill>
                  <a:srgbClr val="002060"/>
                </a:solidFill>
                <a:latin typeface="Helvetica" pitchFamily="2" charset="0"/>
              </a:rPr>
              <a:t>BLS</a:t>
            </a:r>
            <a:endParaRPr lang="nl-BE" sz="3200" dirty="0"/>
          </a:p>
        </p:txBody>
      </p:sp>
    </p:spTree>
    <p:extLst>
      <p:ext uri="{BB962C8B-B14F-4D97-AF65-F5344CB8AC3E}">
        <p14:creationId xmlns:p14="http://schemas.microsoft.com/office/powerpoint/2010/main" val="12465420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10;&#10;Automatisch gegenereerde beschrijving">
            <a:extLst>
              <a:ext uri="{FF2B5EF4-FFF2-40B4-BE49-F238E27FC236}">
                <a16:creationId xmlns:a16="http://schemas.microsoft.com/office/drawing/2014/main" id="{4BE82BF0-489E-5E46-B033-DD59DF4661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22719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10;&#10;Automatisch gegenereerde beschrijving">
            <a:extLst>
              <a:ext uri="{FF2B5EF4-FFF2-40B4-BE49-F238E27FC236}">
                <a16:creationId xmlns:a16="http://schemas.microsoft.com/office/drawing/2014/main" id="{D2EEBB53-9F4B-C24C-9CF1-D8F7DE6C22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93828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boom, plant&#10;&#10;Automatisch gegenereerde beschrijving">
            <a:extLst>
              <a:ext uri="{FF2B5EF4-FFF2-40B4-BE49-F238E27FC236}">
                <a16:creationId xmlns:a16="http://schemas.microsoft.com/office/drawing/2014/main" id="{A226C86E-C6B7-FC45-8E4B-D197C899BF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68499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tuin, omgeven&#10;&#10;Automatisch gegenereerde beschrijving">
            <a:extLst>
              <a:ext uri="{FF2B5EF4-FFF2-40B4-BE49-F238E27FC236}">
                <a16:creationId xmlns:a16="http://schemas.microsoft.com/office/drawing/2014/main" id="{E430EA48-2774-6E47-870C-B79D1976EC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18237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Succulentenkas</a:t>
            </a:r>
          </a:p>
          <a:p>
            <a:pPr algn="ctr"/>
            <a:r>
              <a:rPr lang="nl-BE" sz="3200" b="1" i="1" dirty="0">
                <a:solidFill>
                  <a:srgbClr val="002060"/>
                </a:solidFill>
                <a:latin typeface="Helvetica" pitchFamily="2" charset="0"/>
              </a:rPr>
              <a:t>S09</a:t>
            </a:r>
            <a:endParaRPr lang="nl-BE" sz="3200" dirty="0"/>
          </a:p>
        </p:txBody>
      </p:sp>
    </p:spTree>
    <p:extLst>
      <p:ext uri="{BB962C8B-B14F-4D97-AF65-F5344CB8AC3E}">
        <p14:creationId xmlns:p14="http://schemas.microsoft.com/office/powerpoint/2010/main" val="22691562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 tuin&#10;&#10;Automatisch gegenereerde beschrijving">
            <a:extLst>
              <a:ext uri="{FF2B5EF4-FFF2-40B4-BE49-F238E27FC236}">
                <a16:creationId xmlns:a16="http://schemas.microsoft.com/office/drawing/2014/main" id="{3C6D7021-3016-3546-AF77-ABF525ED99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58352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plant&#10;&#10;Automatisch gegenereerde beschrijving">
            <a:extLst>
              <a:ext uri="{FF2B5EF4-FFF2-40B4-BE49-F238E27FC236}">
                <a16:creationId xmlns:a16="http://schemas.microsoft.com/office/drawing/2014/main" id="{168543D1-7979-F143-9444-07A5558FE1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34299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74A054A-3386-0A41-92F4-38F6C54903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736388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neteldieren, plant&#10;&#10;Automatisch gegenereerde beschrijving">
            <a:extLst>
              <a:ext uri="{FF2B5EF4-FFF2-40B4-BE49-F238E27FC236}">
                <a16:creationId xmlns:a16="http://schemas.microsoft.com/office/drawing/2014/main" id="{9AFBE978-BC1A-6340-A20B-397B195105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36684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 stof&#10;&#10;Automatisch gegenereerde beschrijving">
            <a:extLst>
              <a:ext uri="{FF2B5EF4-FFF2-40B4-BE49-F238E27FC236}">
                <a16:creationId xmlns:a16="http://schemas.microsoft.com/office/drawing/2014/main" id="{537DD522-2C84-F549-BB9A-F41B9F4A5C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8848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oen, plant&#10;&#10;Automatisch gegenereerde beschrijving">
            <a:extLst>
              <a:ext uri="{FF2B5EF4-FFF2-40B4-BE49-F238E27FC236}">
                <a16:creationId xmlns:a16="http://schemas.microsoft.com/office/drawing/2014/main" id="{7C789877-C252-DA48-8ECC-F82EDE4FB0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95285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boom, plant&#10;&#10;Automatisch gegenereerde beschrijving">
            <a:extLst>
              <a:ext uri="{FF2B5EF4-FFF2-40B4-BE49-F238E27FC236}">
                <a16:creationId xmlns:a16="http://schemas.microsoft.com/office/drawing/2014/main" id="{5124C68C-2F41-5149-804E-AAE4ADF5A0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85759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plant, buiten, bloem&#10;&#10;Automatisch gegenereerde beschrijving">
            <a:extLst>
              <a:ext uri="{FF2B5EF4-FFF2-40B4-BE49-F238E27FC236}">
                <a16:creationId xmlns:a16="http://schemas.microsoft.com/office/drawing/2014/main" id="{65CB8EAD-4AA5-9F47-8E31-E0A111A09D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59790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10;&#10;Automatisch gegenereerde beschrijving">
            <a:extLst>
              <a:ext uri="{FF2B5EF4-FFF2-40B4-BE49-F238E27FC236}">
                <a16:creationId xmlns:a16="http://schemas.microsoft.com/office/drawing/2014/main" id="{42E0A6E6-50A6-9340-A4F2-F0540F6D9B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59795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cactus, plant, grond&#10;&#10;Automatisch gegenereerde beschrijving">
            <a:extLst>
              <a:ext uri="{FF2B5EF4-FFF2-40B4-BE49-F238E27FC236}">
                <a16:creationId xmlns:a16="http://schemas.microsoft.com/office/drawing/2014/main" id="{BC6EAFD8-3FA5-4749-A3CA-E6FBDF66D2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83482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Kweekkas</a:t>
            </a:r>
          </a:p>
          <a:p>
            <a:pPr algn="ctr"/>
            <a:r>
              <a:rPr lang="nl-BE" sz="3200" b="1" i="1" dirty="0">
                <a:solidFill>
                  <a:srgbClr val="002060"/>
                </a:solidFill>
                <a:latin typeface="Helvetica" pitchFamily="2" charset="0"/>
              </a:rPr>
              <a:t>S23</a:t>
            </a:r>
            <a:endParaRPr lang="nl-BE" sz="3200" dirty="0"/>
          </a:p>
        </p:txBody>
      </p:sp>
    </p:spTree>
    <p:extLst>
      <p:ext uri="{BB962C8B-B14F-4D97-AF65-F5344CB8AC3E}">
        <p14:creationId xmlns:p14="http://schemas.microsoft.com/office/powerpoint/2010/main" val="40777686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tuin, struiken&#10;&#10;Automatisch gegenereerde beschrijving">
            <a:extLst>
              <a:ext uri="{FF2B5EF4-FFF2-40B4-BE49-F238E27FC236}">
                <a16:creationId xmlns:a16="http://schemas.microsoft.com/office/drawing/2014/main" id="{B2259923-2093-CC4D-946E-42CC114268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50035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10;&#10;Automatisch gegenereerde beschrijving">
            <a:extLst>
              <a:ext uri="{FF2B5EF4-FFF2-40B4-BE49-F238E27FC236}">
                <a16:creationId xmlns:a16="http://schemas.microsoft.com/office/drawing/2014/main" id="{D477E704-D213-304C-B941-4EB88E8323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24416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 boom&#10;&#10;Automatisch gegenereerde beschrijving">
            <a:extLst>
              <a:ext uri="{FF2B5EF4-FFF2-40B4-BE49-F238E27FC236}">
                <a16:creationId xmlns:a16="http://schemas.microsoft.com/office/drawing/2014/main" id="{2B494E2F-1D66-A744-8365-2FD17286EC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88347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ad, varen, buiten&#10;&#10;Automatisch gegenereerde beschrijving">
            <a:extLst>
              <a:ext uri="{FF2B5EF4-FFF2-40B4-BE49-F238E27FC236}">
                <a16:creationId xmlns:a16="http://schemas.microsoft.com/office/drawing/2014/main" id="{6A525314-3A45-9443-AF00-79C997D0D2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0562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tuin&#10;&#10;Automatisch gegenereerde beschrijving">
            <a:extLst>
              <a:ext uri="{FF2B5EF4-FFF2-40B4-BE49-F238E27FC236}">
                <a16:creationId xmlns:a16="http://schemas.microsoft.com/office/drawing/2014/main" id="{31877BFF-3114-7A4A-99BE-6B31DBAA6C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6900059"/>
      </p:ext>
    </p:extLst>
  </p:cSld>
  <p:clrMapOvr>
    <a:masterClrMapping/>
  </p:clrMapOvr>
</p:sld>
</file>

<file path=ppt/theme/theme1.xml><?xml version="1.0" encoding="utf-8"?>
<a:theme xmlns:a="http://schemas.openxmlformats.org/drawingml/2006/main" name="Default Design">
  <a:themeElements>
    <a:clrScheme name="Aangepast 7">
      <a:dk1>
        <a:srgbClr val="FFFFFF"/>
      </a:dk1>
      <a:lt1>
        <a:srgbClr val="FFFFFF"/>
      </a:lt1>
      <a:dk2>
        <a:srgbClr val="FFFFFF"/>
      </a:dk2>
      <a:lt2>
        <a:srgbClr val="FFFFFF"/>
      </a:lt2>
      <a:accent1>
        <a:srgbClr val="FFFFFF"/>
      </a:accent1>
      <a:accent2>
        <a:srgbClr val="FFFFFF"/>
      </a:accent2>
      <a:accent3>
        <a:srgbClr val="AAAAE2"/>
      </a:accent3>
      <a:accent4>
        <a:srgbClr val="FFFFFF"/>
      </a:accent4>
      <a:accent5>
        <a:srgbClr val="AAE2CA"/>
      </a:accent5>
      <a:accent6>
        <a:srgbClr val="FFFFFF"/>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47278</TotalTime>
  <Words>3490</Words>
  <Application>Microsoft Office PowerPoint</Application>
  <PresentationFormat>Diavoorstelling (4:3)</PresentationFormat>
  <Paragraphs>689</Paragraphs>
  <Slides>110</Slides>
  <Notes>106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110</vt:i4>
      </vt:variant>
    </vt:vector>
  </HeadingPairs>
  <TitlesOfParts>
    <vt:vector size="116" baseType="lpstr">
      <vt:lpstr>ＭＳ Ｐゴシック</vt:lpstr>
      <vt:lpstr>Arial</vt:lpstr>
      <vt:lpstr>Helvetica</vt:lpstr>
      <vt:lpstr>Times</vt:lpstr>
      <vt:lpstr>Times New Roman</vt:lpstr>
      <vt:lpstr>Default Design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op deze virtuele rondleiding in de Plantentuin, woendag 3 juni 2020</dc:title>
  <dc:creator>Paul Goetghebeur</dc:creator>
  <cp:lastModifiedBy>Chantal Dugardin</cp:lastModifiedBy>
  <cp:revision>1148</cp:revision>
  <dcterms:created xsi:type="dcterms:W3CDTF">2020-06-03T12:03:14Z</dcterms:created>
  <dcterms:modified xsi:type="dcterms:W3CDTF">2021-09-01T08:46:22Z</dcterms:modified>
</cp:coreProperties>
</file>